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18"/>
  </p:notesMasterIdLst>
  <p:sldIdLst>
    <p:sldId id="257" r:id="rId2"/>
    <p:sldId id="258" r:id="rId3"/>
    <p:sldId id="259" r:id="rId4"/>
    <p:sldId id="260" r:id="rId5"/>
    <p:sldId id="634" r:id="rId6"/>
    <p:sldId id="262" r:id="rId7"/>
    <p:sldId id="263" r:id="rId8"/>
    <p:sldId id="265" r:id="rId9"/>
    <p:sldId id="266" r:id="rId10"/>
    <p:sldId id="267" r:id="rId11"/>
    <p:sldId id="268" r:id="rId12"/>
    <p:sldId id="269" r:id="rId13"/>
    <p:sldId id="274" r:id="rId14"/>
    <p:sldId id="275" r:id="rId15"/>
    <p:sldId id="276" r:id="rId16"/>
    <p:sldId id="277"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640" r:id="rId40"/>
    <p:sldId id="656" r:id="rId41"/>
    <p:sldId id="343" r:id="rId42"/>
    <p:sldId id="657" r:id="rId43"/>
    <p:sldId id="651" r:id="rId44"/>
    <p:sldId id="652" r:id="rId45"/>
    <p:sldId id="653" r:id="rId46"/>
    <p:sldId id="654" r:id="rId47"/>
    <p:sldId id="655" r:id="rId48"/>
    <p:sldId id="643" r:id="rId49"/>
    <p:sldId id="302" r:id="rId50"/>
    <p:sldId id="303" r:id="rId51"/>
    <p:sldId id="304" r:id="rId52"/>
    <p:sldId id="305" r:id="rId53"/>
    <p:sldId id="306" r:id="rId54"/>
    <p:sldId id="307" r:id="rId55"/>
    <p:sldId id="308" r:id="rId56"/>
    <p:sldId id="658" r:id="rId57"/>
    <p:sldId id="309" r:id="rId58"/>
    <p:sldId id="310" r:id="rId59"/>
    <p:sldId id="311" r:id="rId60"/>
    <p:sldId id="312" r:id="rId61"/>
    <p:sldId id="313" r:id="rId62"/>
    <p:sldId id="659" r:id="rId63"/>
    <p:sldId id="314" r:id="rId64"/>
    <p:sldId id="315" r:id="rId65"/>
    <p:sldId id="316" r:id="rId66"/>
    <p:sldId id="317" r:id="rId67"/>
    <p:sldId id="318" r:id="rId68"/>
    <p:sldId id="319" r:id="rId69"/>
    <p:sldId id="322" r:id="rId70"/>
    <p:sldId id="641" r:id="rId71"/>
    <p:sldId id="325" r:id="rId72"/>
    <p:sldId id="642" r:id="rId73"/>
    <p:sldId id="323" r:id="rId74"/>
    <p:sldId id="324" r:id="rId75"/>
    <p:sldId id="326" r:id="rId76"/>
    <p:sldId id="327" r:id="rId77"/>
    <p:sldId id="660" r:id="rId78"/>
    <p:sldId id="328" r:id="rId79"/>
    <p:sldId id="320" r:id="rId80"/>
    <p:sldId id="661" r:id="rId81"/>
    <p:sldId id="321" r:id="rId82"/>
    <p:sldId id="662" r:id="rId83"/>
    <p:sldId id="648" r:id="rId84"/>
    <p:sldId id="649" r:id="rId85"/>
    <p:sldId id="650" r:id="rId86"/>
    <p:sldId id="331" r:id="rId87"/>
    <p:sldId id="667" r:id="rId88"/>
    <p:sldId id="332" r:id="rId89"/>
    <p:sldId id="333" r:id="rId90"/>
    <p:sldId id="334" r:id="rId91"/>
    <p:sldId id="335" r:id="rId92"/>
    <p:sldId id="336" r:id="rId93"/>
    <p:sldId id="337" r:id="rId94"/>
    <p:sldId id="338" r:id="rId95"/>
    <p:sldId id="339" r:id="rId96"/>
    <p:sldId id="663" r:id="rId97"/>
    <p:sldId id="665" r:id="rId98"/>
    <p:sldId id="664" r:id="rId99"/>
    <p:sldId id="666" r:id="rId100"/>
    <p:sldId id="340" r:id="rId101"/>
    <p:sldId id="341" r:id="rId102"/>
    <p:sldId id="342" r:id="rId103"/>
    <p:sldId id="344" r:id="rId104"/>
    <p:sldId id="345" r:id="rId105"/>
    <p:sldId id="346" r:id="rId106"/>
    <p:sldId id="347" r:id="rId107"/>
    <p:sldId id="348" r:id="rId108"/>
    <p:sldId id="349" r:id="rId109"/>
    <p:sldId id="350" r:id="rId110"/>
    <p:sldId id="351" r:id="rId111"/>
    <p:sldId id="352" r:id="rId112"/>
    <p:sldId id="353" r:id="rId113"/>
    <p:sldId id="354" r:id="rId114"/>
    <p:sldId id="635" r:id="rId115"/>
    <p:sldId id="636" r:id="rId116"/>
    <p:sldId id="637" r:id="rId1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822" y="-156"/>
      </p:cViewPr>
      <p:guideLst>
        <p:guide orient="horz" pos="2160"/>
        <p:guide pos="2880"/>
      </p:guideLst>
    </p:cSldViewPr>
  </p:slideViewPr>
  <p:notesTextViewPr>
    <p:cViewPr>
      <p:scale>
        <a:sx n="1" d="1"/>
        <a:sy n="1" d="1"/>
      </p:scale>
      <p:origin x="0" y="0"/>
    </p:cViewPr>
  </p:notesTextViewPr>
  <p:sorterViewPr>
    <p:cViewPr>
      <p:scale>
        <a:sx n="100" d="100"/>
        <a:sy n="100" d="100"/>
      </p:scale>
      <p:origin x="0" y="2305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37860892388456E-2"/>
          <c:y val="5.2929625984251973E-2"/>
          <c:w val="0.90434547244094488"/>
          <c:h val="0.82070054133858272"/>
        </c:manualLayout>
      </c:layout>
      <c:lineChart>
        <c:grouping val="standard"/>
        <c:varyColors val="0"/>
        <c:ser>
          <c:idx val="1"/>
          <c:order val="0"/>
          <c:tx>
            <c:strRef>
              <c:f>Sheet1!$C$1</c:f>
              <c:strCache>
                <c:ptCount val="1"/>
                <c:pt idx="0">
                  <c:v>Series 2</c:v>
                </c:pt>
              </c:strCache>
            </c:strRef>
          </c:tx>
          <c:marker>
            <c:symbol val="none"/>
          </c:marker>
          <c:cat>
            <c:numRef>
              <c:f>Sheet1!$A$2:$A$13</c:f>
              <c:numCache>
                <c:formatCode>General</c:formatCode>
                <c:ptCount val="12"/>
                <c:pt idx="0" formatCode="h:mm">
                  <c:v>0.39583333333333331</c:v>
                </c:pt>
                <c:pt idx="4" formatCode="h:mm">
                  <c:v>0.5</c:v>
                </c:pt>
                <c:pt idx="7" formatCode="h:mm">
                  <c:v>0.58333333333333337</c:v>
                </c:pt>
                <c:pt idx="11" formatCode="h:mm">
                  <c:v>0.66666666666666663</c:v>
                </c:pt>
              </c:numCache>
            </c:numRef>
          </c:cat>
          <c:val>
            <c:numRef>
              <c:f>Sheet1!$C$2:$C$13</c:f>
              <c:numCache>
                <c:formatCode>General</c:formatCode>
                <c:ptCount val="12"/>
                <c:pt idx="0">
                  <c:v>0</c:v>
                </c:pt>
                <c:pt idx="1">
                  <c:v>10</c:v>
                </c:pt>
                <c:pt idx="2">
                  <c:v>20</c:v>
                </c:pt>
                <c:pt idx="3">
                  <c:v>30</c:v>
                </c:pt>
                <c:pt idx="4">
                  <c:v>40</c:v>
                </c:pt>
                <c:pt idx="5">
                  <c:v>40</c:v>
                </c:pt>
                <c:pt idx="6">
                  <c:v>50</c:v>
                </c:pt>
                <c:pt idx="7">
                  <c:v>60</c:v>
                </c:pt>
                <c:pt idx="8">
                  <c:v>70</c:v>
                </c:pt>
                <c:pt idx="9">
                  <c:v>80</c:v>
                </c:pt>
                <c:pt idx="10">
                  <c:v>90</c:v>
                </c:pt>
                <c:pt idx="11">
                  <c:v>100</c:v>
                </c:pt>
              </c:numCache>
            </c:numRef>
          </c:val>
          <c:smooth val="0"/>
        </c:ser>
        <c:dLbls>
          <c:showLegendKey val="0"/>
          <c:showVal val="0"/>
          <c:showCatName val="0"/>
          <c:showSerName val="0"/>
          <c:showPercent val="0"/>
          <c:showBubbleSize val="0"/>
        </c:dLbls>
        <c:marker val="1"/>
        <c:smooth val="0"/>
        <c:axId val="50691072"/>
        <c:axId val="55844864"/>
      </c:lineChart>
      <c:catAx>
        <c:axId val="50691072"/>
        <c:scaling>
          <c:orientation val="minMax"/>
        </c:scaling>
        <c:delete val="0"/>
        <c:axPos val="b"/>
        <c:numFmt formatCode="h:mm" sourceLinked="1"/>
        <c:majorTickMark val="out"/>
        <c:minorTickMark val="none"/>
        <c:tickLblPos val="nextTo"/>
        <c:crossAx val="55844864"/>
        <c:crosses val="autoZero"/>
        <c:auto val="1"/>
        <c:lblAlgn val="ctr"/>
        <c:lblOffset val="100"/>
        <c:noMultiLvlLbl val="0"/>
      </c:catAx>
      <c:valAx>
        <c:axId val="55844864"/>
        <c:scaling>
          <c:orientation val="minMax"/>
          <c:max val="100"/>
        </c:scaling>
        <c:delete val="0"/>
        <c:axPos val="l"/>
        <c:majorGridlines/>
        <c:numFmt formatCode="General" sourceLinked="1"/>
        <c:majorTickMark val="out"/>
        <c:minorTickMark val="none"/>
        <c:tickLblPos val="nextTo"/>
        <c:crossAx val="5069107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Sheet1!$C$1</c:f>
              <c:strCache>
                <c:ptCount val="1"/>
                <c:pt idx="0">
                  <c:v>Series 2</c:v>
                </c:pt>
              </c:strCache>
            </c:strRef>
          </c:tx>
          <c:marker>
            <c:symbol val="none"/>
          </c:marker>
          <c:cat>
            <c:numRef>
              <c:f>Sheet1!$A$2:$A$11</c:f>
              <c:numCache>
                <c:formatCode>General</c:formatCode>
                <c:ptCount val="10"/>
                <c:pt idx="0" formatCode="h:mm">
                  <c:v>0.625</c:v>
                </c:pt>
                <c:pt idx="3" formatCode="h:mm">
                  <c:v>0.63888888888888895</c:v>
                </c:pt>
                <c:pt idx="6" formatCode="h:mm">
                  <c:v>0.65277777777777779</c:v>
                </c:pt>
                <c:pt idx="9" formatCode="h:mm">
                  <c:v>0.66666666666666663</c:v>
                </c:pt>
              </c:numCache>
            </c:numRef>
          </c:cat>
          <c:val>
            <c:numRef>
              <c:f>Sheet1!$C$2:$C$11</c:f>
              <c:numCache>
                <c:formatCode>General</c:formatCode>
                <c:ptCount val="10"/>
                <c:pt idx="0">
                  <c:v>0</c:v>
                </c:pt>
                <c:pt idx="1">
                  <c:v>1</c:v>
                </c:pt>
                <c:pt idx="2">
                  <c:v>3</c:v>
                </c:pt>
                <c:pt idx="3">
                  <c:v>6</c:v>
                </c:pt>
                <c:pt idx="4">
                  <c:v>10</c:v>
                </c:pt>
                <c:pt idx="5">
                  <c:v>15</c:v>
                </c:pt>
                <c:pt idx="6">
                  <c:v>21</c:v>
                </c:pt>
                <c:pt idx="7">
                  <c:v>28</c:v>
                </c:pt>
                <c:pt idx="8">
                  <c:v>39</c:v>
                </c:pt>
                <c:pt idx="9">
                  <c:v>80</c:v>
                </c:pt>
              </c:numCache>
            </c:numRef>
          </c:val>
          <c:smooth val="0"/>
        </c:ser>
        <c:dLbls>
          <c:showLegendKey val="0"/>
          <c:showVal val="0"/>
          <c:showCatName val="0"/>
          <c:showSerName val="0"/>
          <c:showPercent val="0"/>
          <c:showBubbleSize val="0"/>
        </c:dLbls>
        <c:marker val="1"/>
        <c:smooth val="0"/>
        <c:axId val="51158528"/>
        <c:axId val="51095232"/>
      </c:lineChart>
      <c:catAx>
        <c:axId val="51158528"/>
        <c:scaling>
          <c:orientation val="minMax"/>
        </c:scaling>
        <c:delete val="0"/>
        <c:axPos val="b"/>
        <c:numFmt formatCode="h:mm" sourceLinked="1"/>
        <c:majorTickMark val="out"/>
        <c:minorTickMark val="none"/>
        <c:tickLblPos val="nextTo"/>
        <c:crossAx val="51095232"/>
        <c:crosses val="autoZero"/>
        <c:auto val="1"/>
        <c:lblAlgn val="ctr"/>
        <c:lblOffset val="100"/>
        <c:noMultiLvlLbl val="0"/>
      </c:catAx>
      <c:valAx>
        <c:axId val="51095232"/>
        <c:scaling>
          <c:orientation val="minMax"/>
          <c:max val="80"/>
        </c:scaling>
        <c:delete val="0"/>
        <c:axPos val="l"/>
        <c:majorGridlines/>
        <c:numFmt formatCode="General" sourceLinked="1"/>
        <c:majorTickMark val="out"/>
        <c:minorTickMark val="none"/>
        <c:tickLblPos val="nextTo"/>
        <c:crossAx val="5115852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67</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68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78</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79</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80</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Assume</a:t>
            </a:r>
            <a:r>
              <a:rPr lang="en-US" baseline="0" smtClean="0"/>
              <a:t> mean-reversion. </a:t>
            </a:r>
            <a:endParaRPr lang="en-US"/>
          </a:p>
        </p:txBody>
      </p:sp>
      <p:sp>
        <p:nvSpPr>
          <p:cNvPr id="4" name="Slide Number Placeholder 3"/>
          <p:cNvSpPr>
            <a:spLocks noGrp="1"/>
          </p:cNvSpPr>
          <p:nvPr>
            <p:ph type="sldNum" sz="quarter" idx="10"/>
          </p:nvPr>
        </p:nvSpPr>
        <p:spPr/>
        <p:txBody>
          <a:bodyPr/>
          <a:lstStyle/>
          <a:p>
            <a:fld id="{CFC947A3-E2F4-9B43-B61C-6E4B48751614}" type="slidenum">
              <a:rPr lang="en-US" smtClean="0"/>
              <a:pPr/>
              <a:t>81</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82</a:t>
            </a:fld>
            <a:endParaRPr lang="en-US"/>
          </a:p>
        </p:txBody>
      </p:sp>
    </p:spTree>
    <p:extLst>
      <p:ext uri="{BB962C8B-B14F-4D97-AF65-F5344CB8AC3E}">
        <p14:creationId xmlns:p14="http://schemas.microsoft.com/office/powerpoint/2010/main" val="217141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98</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99</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101</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102</a:t>
            </a:fld>
            <a:endParaRPr lang="en-US"/>
          </a:p>
        </p:txBody>
      </p:sp>
    </p:spTree>
    <p:extLst>
      <p:ext uri="{BB962C8B-B14F-4D97-AF65-F5344CB8AC3E}">
        <p14:creationId xmlns:p14="http://schemas.microsoft.com/office/powerpoint/2010/main" val="3871720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108</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109</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TW IT people write game not finance</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110</a:t>
            </a:fld>
            <a:endParaRPr lang="en-US"/>
          </a:p>
        </p:txBody>
      </p:sp>
    </p:spTree>
    <p:extLst>
      <p:ext uri="{BB962C8B-B14F-4D97-AF65-F5344CB8AC3E}">
        <p14:creationId xmlns:p14="http://schemas.microsoft.com/office/powerpoint/2010/main" val="3903234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One change: remove the explicit Dark Pool Algo from the UI (in fact, use </a:t>
            </a:r>
            <a:r>
              <a:rPr lang="en-US" sz="1200" dirty="0" err="1" smtClean="0"/>
              <a:t>params</a:t>
            </a:r>
            <a:r>
              <a:rPr lang="en-US" sz="1200" dirty="0" smtClean="0"/>
              <a:t> can do)</a:t>
            </a:r>
          </a:p>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116</a:t>
            </a:fld>
            <a:endParaRPr lang="en-US"/>
          </a:p>
        </p:txBody>
      </p:sp>
    </p:spTree>
    <p:extLst>
      <p:ext uri="{BB962C8B-B14F-4D97-AF65-F5344CB8AC3E}">
        <p14:creationId xmlns:p14="http://schemas.microsoft.com/office/powerpoint/2010/main" val="33529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16</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17</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earn $10 share $5, now earn $10 but share only $1</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38</a:t>
            </a:fld>
            <a:endParaRPr lang="en-US"/>
          </a:p>
        </p:txBody>
      </p:sp>
    </p:spTree>
    <p:extLst>
      <p:ext uri="{BB962C8B-B14F-4D97-AF65-F5344CB8AC3E}">
        <p14:creationId xmlns:p14="http://schemas.microsoft.com/office/powerpoint/2010/main" val="330065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57</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SG market has long order</a:t>
            </a:r>
            <a:r>
              <a:rPr lang="en-US" baseline="0" dirty="0" smtClean="0"/>
              <a:t> queue</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62</a:t>
            </a:fld>
            <a:endParaRPr lang="en-US"/>
          </a:p>
        </p:txBody>
      </p:sp>
    </p:spTree>
    <p:extLst>
      <p:ext uri="{BB962C8B-B14F-4D97-AF65-F5344CB8AC3E}">
        <p14:creationId xmlns:p14="http://schemas.microsoft.com/office/powerpoint/2010/main" val="426093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64</a:t>
            </a:fld>
            <a:endParaRPr lang="en-US"/>
          </a:p>
        </p:txBody>
      </p:sp>
    </p:spTree>
    <p:extLst>
      <p:ext uri="{BB962C8B-B14F-4D97-AF65-F5344CB8AC3E}">
        <p14:creationId xmlns:p14="http://schemas.microsoft.com/office/powerpoint/2010/main" val="39033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1/19/2020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www.scmp.com/article/673092/hkex-auction-halted-after-hsbc-plunge"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www.sfc.hk/edistributionWeb/gateway/EN/news-and-announcements/news/doc?refNo=13PR51" TargetMode="External"/><Relationship Id="rId5" Type="http://schemas.openxmlformats.org/officeDocument/2006/relationships/image" Target="../media/image71.jpeg"/><Relationship Id="rId4" Type="http://schemas.openxmlformats.org/officeDocument/2006/relationships/hyperlink" Target="http://www.hkex.com.hk/eng/market/sec_tradinfra/vcm_cas/Documents/Trading%20Mechanism%20of%20the%20CAS%20in%20the%20Securities%20Market.pdf"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hyperlink" Target="https://www.hkex.com.hk/vcm/en/index.htm" TargetMode="Externa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www.hkex.com.hk/Services/Trading/Securities/Overview/Trading-Mechanism?sc_lang=en"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hyperlink" Target="https://www.sfc.hk/edistributionWeb/gateway/EN/news-and-announcements/news/doc?refNo=18PR12" TargetMode="External"/><Relationship Id="rId2" Type="http://schemas.openxmlformats.org/officeDocument/2006/relationships/hyperlink" Target="https://www.sfc.hk/edistributionWeb/gateway/EN/news-and-announcements/news/doc?refNo=13PR35" TargetMode="External"/><Relationship Id="rId1" Type="http://schemas.openxmlformats.org/officeDocument/2006/relationships/slideLayout" Target="../slideLayouts/slideLayout7.xml"/><Relationship Id="rId4" Type="http://schemas.openxmlformats.org/officeDocument/2006/relationships/hyperlink" Target="https://www.sfc.hk/edistributionWeb/gateway/EN/news-and-announcements/news/doc?refNo=18PR14"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finextra.com/news/announcement.aspx?pressreleaseid=53263"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www.scmp.com/business/markets/article/1799052/hong-kongs-sfc-bans-retail-investors-dark-pool-trading-platforms" TargetMode="External"/><Relationship Id="rId4" Type="http://schemas.openxmlformats.org/officeDocument/2006/relationships/hyperlink" Target="https://www.reuters.com/article/us-hongkong-jpmorgan-fine/hong-kong-watchdog-fines-jpmorgan-for-dark-pool-control-failures-idUSKBN0TY0XE20151215"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wkliu_x@yahoo.com" TargetMode="External"/><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linkedin.com/in/ken-liu-76b1157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en.wikipedia.org/wiki/Kelly_criter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ft.com/content/64bcb136-412b-11e8-803a-295c97e6fd0b"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s://webb-site.com/articles/enigma.asp"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colab.research.google.com/github/kenwkliu/ideas/blob/master/colab/BitcoinSMA.ipynb"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trahk.com.hk/eng/Fund/DownloadMonthlyHoldingFiles" TargetMode="External"/><Relationship Id="rId2" Type="http://schemas.openxmlformats.org/officeDocument/2006/relationships/hyperlink" Target="https://www.trahk.com.hk/eng/Fund/fundInformation#fund-overview" TargetMode="External"/><Relationship Id="rId1" Type="http://schemas.openxmlformats.org/officeDocument/2006/relationships/slideLayout" Target="../slideLayouts/slideLayout7.xml"/><Relationship Id="rId5" Type="http://schemas.openxmlformats.org/officeDocument/2006/relationships/hyperlink" Target="https://www.hsi.com.hk/static/uploads/contents/en/products/is_update.xlsx" TargetMode="External"/><Relationship Id="rId4" Type="http://schemas.openxmlformats.org/officeDocument/2006/relationships/hyperlink" Target="https://www.hsi.com.hk/e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hyperlink" Target="https://www.velvetech.com/blog/fpga-in-high-frequency-trading/" TargetMode="External"/><Relationship Id="rId4" Type="http://schemas.openxmlformats.org/officeDocument/2006/relationships/hyperlink" Target="https://www.hkex.com.hk/-/media/HKEX-Market/Services/Connectivity/Hosting-Services/Subscriber-Notices-and-Guidance-Note/Samuel-Wong_Hosting-Ecosystem-2013.pdf?la=en"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hkex.com.hk/-/media/HKEX-Market/Services/Connectivity/Hosting-Services/Subscriber-Notices-and-Guidance-Note/Samuel-Wong_Hosting-Ecosystem-2013.pdf?la=en" TargetMode="External"/><Relationship Id="rId7" Type="http://schemas.openxmlformats.org/officeDocument/2006/relationships/hyperlink" Target="https://www.thetradenews.com/nyse-gets-speed-bump-approval-from-sec/"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www.financemagnates.com/institutional-forex/execution/renaissance-technologies-aims-hft-using-atomic-clo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smtClean="0">
                <a:solidFill>
                  <a:srgbClr val="002060"/>
                </a:solidFill>
              </a:rPr>
              <a:t>Algorithmic </a:t>
            </a:r>
            <a:r>
              <a:rPr lang="en-US" sz="3100" dirty="0">
                <a:solidFill>
                  <a:srgbClr val="002060"/>
                </a:solidFill>
              </a:rPr>
              <a:t>Trading Strategies</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888900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2050" name="Picture 2" descr="港交所表示，現時每天平均出現的出市代表僅有大約30人，使用率很低。（路透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772816"/>
            <a:ext cx="6480720" cy="4320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630304300"/>
              </p:ext>
            </p:extLst>
          </p:nvPr>
        </p:nvGraphicFramePr>
        <p:xfrm>
          <a:off x="1307976" y="2348880"/>
          <a:ext cx="6096000" cy="1915408"/>
        </p:xfrm>
        <a:graphic>
          <a:graphicData uri="http://schemas.openxmlformats.org/drawingml/2006/table">
            <a:tbl>
              <a:tblPr firstRow="1" bandRow="1">
                <a:tableStyleId>{16D9F66E-5EB9-4882-86FB-DCBF35E3C3E4}</a:tableStyleId>
              </a:tblPr>
              <a:tblGrid>
                <a:gridCol w="2592288"/>
                <a:gridCol w="3503712"/>
              </a:tblGrid>
              <a:tr h="432048">
                <a:tc>
                  <a:txBody>
                    <a:bodyPr/>
                    <a:lstStyle/>
                    <a:p>
                      <a:r>
                        <a:rPr lang="en-US" sz="1800" b="0" kern="1200" dirty="0">
                          <a:solidFill>
                            <a:schemeClr val="dk1"/>
                          </a:solidFill>
                          <a:effectLst/>
                          <a:latin typeface="Arial" panose="020B0604020202020204" pitchFamily="34" charset="0"/>
                          <a:ea typeface="+mn-ea"/>
                          <a:cs typeface="Arial" panose="020B0604020202020204" pitchFamily="34" charset="0"/>
                        </a:rPr>
                        <a:t>2 April 1986</a:t>
                      </a:r>
                    </a:p>
                  </a:txBody>
                  <a:tcPr anchor="ctr"/>
                </a:tc>
                <a:tc>
                  <a:txBody>
                    <a:bodyPr/>
                    <a:lstStyle/>
                    <a:p>
                      <a:r>
                        <a:rPr lang="en-US" sz="1800" b="0" kern="1200" dirty="0" smtClean="0">
                          <a:solidFill>
                            <a:schemeClr val="dk1"/>
                          </a:solidFill>
                          <a:effectLst/>
                          <a:latin typeface="Arial" panose="020B0604020202020204" pitchFamily="34" charset="0"/>
                          <a:ea typeface="+mn-ea"/>
                          <a:cs typeface="Arial" panose="020B0604020202020204" pitchFamily="34" charset="0"/>
                        </a:rPr>
                        <a:t>First </a:t>
                      </a:r>
                      <a:r>
                        <a:rPr lang="en-US" sz="1800" b="0" kern="1200" dirty="0">
                          <a:solidFill>
                            <a:schemeClr val="dk1"/>
                          </a:solidFill>
                          <a:effectLst/>
                          <a:latin typeface="Arial" panose="020B0604020202020204" pitchFamily="34" charset="0"/>
                          <a:ea typeface="+mn-ea"/>
                          <a:cs typeface="Arial" panose="020B0604020202020204" pitchFamily="34" charset="0"/>
                        </a:rPr>
                        <a:t>day of trading in the Hall</a:t>
                      </a:r>
                    </a:p>
                  </a:txBody>
                  <a:tcPr anchor="ctr"/>
                </a:tc>
              </a:tr>
              <a:tr h="370840">
                <a:tc>
                  <a:txBody>
                    <a:bodyPr/>
                    <a:lstStyle/>
                    <a:p>
                      <a:r>
                        <a:rPr lang="en-US" dirty="0" smtClean="0">
                          <a:effectLst/>
                          <a:latin typeface="Arial" panose="020B0604020202020204" pitchFamily="34" charset="0"/>
                          <a:cs typeface="Arial" panose="020B0604020202020204" pitchFamily="34" charset="0"/>
                        </a:rPr>
                        <a:t>1 </a:t>
                      </a:r>
                      <a:r>
                        <a:rPr lang="en-US" dirty="0">
                          <a:effectLst/>
                          <a:latin typeface="Arial" panose="020B0604020202020204" pitchFamily="34" charset="0"/>
                          <a:cs typeface="Arial" panose="020B0604020202020204" pitchFamily="34" charset="0"/>
                        </a:rPr>
                        <a:t>November 1993</a:t>
                      </a:r>
                    </a:p>
                  </a:txBody>
                  <a:tcPr anchor="ctr"/>
                </a:tc>
                <a:tc>
                  <a:txBody>
                    <a:bodyPr/>
                    <a:lstStyle/>
                    <a:p>
                      <a:r>
                        <a:rPr lang="en-US" dirty="0" smtClean="0">
                          <a:effectLst/>
                          <a:latin typeface="Arial" panose="020B0604020202020204" pitchFamily="34" charset="0"/>
                          <a:cs typeface="Arial" panose="020B0604020202020204" pitchFamily="34" charset="0"/>
                        </a:rPr>
                        <a:t>Electronic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25 </a:t>
                      </a:r>
                      <a:r>
                        <a:rPr lang="en-US" dirty="0">
                          <a:effectLst/>
                          <a:latin typeface="Arial" panose="020B0604020202020204" pitchFamily="34" charset="0"/>
                          <a:cs typeface="Arial" panose="020B0604020202020204" pitchFamily="34" charset="0"/>
                        </a:rPr>
                        <a:t>January 1996</a:t>
                      </a:r>
                    </a:p>
                  </a:txBody>
                  <a:tcPr anchor="ctr"/>
                </a:tc>
                <a:tc>
                  <a:txBody>
                    <a:bodyPr/>
                    <a:lstStyle/>
                    <a:p>
                      <a:r>
                        <a:rPr lang="en-US" dirty="0" smtClean="0">
                          <a:effectLst/>
                          <a:latin typeface="Arial" panose="020B0604020202020204" pitchFamily="34" charset="0"/>
                          <a:cs typeface="Arial" panose="020B0604020202020204" pitchFamily="34" charset="0"/>
                        </a:rPr>
                        <a:t>Off-floor </a:t>
                      </a:r>
                      <a:r>
                        <a:rPr lang="en-US" dirty="0">
                          <a:effectLst/>
                          <a:latin typeface="Arial" panose="020B0604020202020204" pitchFamily="34" charset="0"/>
                          <a:cs typeface="Arial" panose="020B0604020202020204" pitchFamily="34" charset="0"/>
                        </a:rPr>
                        <a:t>trading introduced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23 </a:t>
                      </a:r>
                      <a:r>
                        <a:rPr lang="en-US" dirty="0">
                          <a:effectLst/>
                          <a:latin typeface="Arial" panose="020B0604020202020204" pitchFamily="34" charset="0"/>
                          <a:cs typeface="Arial" panose="020B0604020202020204" pitchFamily="34" charset="0"/>
                        </a:rPr>
                        <a:t>October 2000</a:t>
                      </a:r>
                    </a:p>
                  </a:txBody>
                  <a:tcPr anchor="ctr"/>
                </a:tc>
                <a:tc>
                  <a:txBody>
                    <a:bodyPr/>
                    <a:lstStyle/>
                    <a:p>
                      <a:r>
                        <a:rPr lang="en-US" dirty="0" smtClean="0">
                          <a:effectLst/>
                          <a:latin typeface="Arial" panose="020B0604020202020204" pitchFamily="34" charset="0"/>
                          <a:cs typeface="Arial" panose="020B0604020202020204" pitchFamily="34" charset="0"/>
                        </a:rPr>
                        <a:t>Online </a:t>
                      </a:r>
                      <a:r>
                        <a:rPr lang="en-US" dirty="0">
                          <a:effectLst/>
                          <a:latin typeface="Arial" panose="020B0604020202020204" pitchFamily="34" charset="0"/>
                          <a:cs typeface="Arial" panose="020B0604020202020204" pitchFamily="34" charset="0"/>
                        </a:rPr>
                        <a:t>trading enabled</a:t>
                      </a:r>
                    </a:p>
                  </a:txBody>
                  <a:tcPr anchor="ctr"/>
                </a:tc>
              </a:tr>
              <a:tr h="370840">
                <a:tc>
                  <a:txBody>
                    <a:bodyPr/>
                    <a:lstStyle/>
                    <a:p>
                      <a:r>
                        <a:rPr lang="en-US" dirty="0" smtClean="0">
                          <a:effectLst/>
                          <a:latin typeface="Arial" panose="020B0604020202020204" pitchFamily="34" charset="0"/>
                          <a:cs typeface="Arial" panose="020B0604020202020204" pitchFamily="34" charset="0"/>
                        </a:rPr>
                        <a:t>27 </a:t>
                      </a:r>
                      <a:r>
                        <a:rPr lang="en-US" dirty="0">
                          <a:effectLst/>
                          <a:latin typeface="Arial" panose="020B0604020202020204" pitchFamily="34" charset="0"/>
                          <a:cs typeface="Arial" panose="020B0604020202020204" pitchFamily="34" charset="0"/>
                        </a:rPr>
                        <a:t>October 2017</a:t>
                      </a:r>
                    </a:p>
                  </a:txBody>
                  <a:tcPr anchor="ctr"/>
                </a:tc>
                <a:tc>
                  <a:txBody>
                    <a:bodyPr/>
                    <a:lstStyle/>
                    <a:p>
                      <a:r>
                        <a:rPr lang="en-US" dirty="0" smtClean="0">
                          <a:effectLst/>
                          <a:latin typeface="Arial" panose="020B0604020202020204" pitchFamily="34" charset="0"/>
                          <a:cs typeface="Arial" panose="020B0604020202020204" pitchFamily="34" charset="0"/>
                        </a:rPr>
                        <a:t>Last </a:t>
                      </a:r>
                      <a:r>
                        <a:rPr lang="en-US" dirty="0">
                          <a:effectLst/>
                          <a:latin typeface="Arial" panose="020B0604020202020204" pitchFamily="34" charset="0"/>
                          <a:cs typeface="Arial" panose="020B0604020202020204" pitchFamily="34" charset="0"/>
                        </a:rPr>
                        <a:t>day of trading in the Hall</a:t>
                      </a:r>
                    </a:p>
                  </a:txBody>
                  <a:tcPr anchor="ctr"/>
                </a:tc>
              </a:tr>
            </a:tbl>
          </a:graphicData>
        </a:graphic>
      </p:graphicFrame>
      <p:sp>
        <p:nvSpPr>
          <p:cNvPr id="6" name="Oval 5"/>
          <p:cNvSpPr/>
          <p:nvPr/>
        </p:nvSpPr>
        <p:spPr bwMode="auto">
          <a:xfrm>
            <a:off x="3645371" y="3875137"/>
            <a:ext cx="3672408" cy="42292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8542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Exchange and Rules - Hours</a:t>
            </a:r>
            <a:endParaRPr lang="en-US" dirty="0"/>
          </a:p>
        </p:txBody>
      </p:sp>
      <p:sp>
        <p:nvSpPr>
          <p:cNvPr id="7" name="Content Placeholder 1"/>
          <p:cNvSpPr txBox="1">
            <a:spLocks/>
          </p:cNvSpPr>
          <p:nvPr/>
        </p:nvSpPr>
        <p:spPr>
          <a:xfrm>
            <a:off x="395536" y="1700808"/>
            <a:ext cx="8640960"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err="1" smtClean="0"/>
              <a:t>HKEx</a:t>
            </a:r>
            <a:r>
              <a:rPr lang="en-US" sz="1800" b="1" dirty="0" smtClean="0"/>
              <a:t> Cash Equities Trading Hours</a:t>
            </a:r>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856745087"/>
              </p:ext>
            </p:extLst>
          </p:nvPr>
        </p:nvGraphicFramePr>
        <p:xfrm>
          <a:off x="1403648" y="2492896"/>
          <a:ext cx="5472608" cy="2830605"/>
        </p:xfrm>
        <a:graphic>
          <a:graphicData uri="http://schemas.openxmlformats.org/drawingml/2006/table">
            <a:tbl>
              <a:tblPr>
                <a:tableStyleId>{5C22544A-7EE6-4342-B048-85BDC9FD1C3A}</a:tableStyleId>
              </a:tblPr>
              <a:tblGrid>
                <a:gridCol w="1584176"/>
                <a:gridCol w="648072"/>
                <a:gridCol w="936104"/>
                <a:gridCol w="386504"/>
                <a:gridCol w="1917752"/>
              </a:tblGrid>
              <a:tr h="212407">
                <a:tc>
                  <a:txBody>
                    <a:bodyPr/>
                    <a:lstStyle/>
                    <a:p>
                      <a:pPr algn="l" fontAlgn="b"/>
                      <a:r>
                        <a:rPr lang="en-US" sz="1400" b="1" u="none" strike="noStrike" dirty="0">
                          <a:effectLst/>
                        </a:rPr>
                        <a:t>Open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9:00</a:t>
                      </a:r>
                      <a:endParaRPr lang="en-US" sz="1400" b="0" i="0" u="none" strike="noStrike" dirty="0">
                        <a:effectLst/>
                        <a:latin typeface="Arial"/>
                      </a:endParaRPr>
                    </a:p>
                  </a:txBody>
                  <a:tcPr marL="9525" marR="9525" marT="9525" marB="0" anchor="b"/>
                </a:tc>
                <a:tc>
                  <a:txBody>
                    <a:bodyPr/>
                    <a:lstStyle/>
                    <a:p>
                      <a:pPr algn="r" fontAlgn="b"/>
                      <a:r>
                        <a:rPr lang="en-US" sz="1400" u="none" strike="noStrike">
                          <a:effectLst/>
                        </a:rPr>
                        <a:t>9:15</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Input</a:t>
                      </a:r>
                      <a:endParaRPr lang="en-US" sz="1400" b="0" i="0" u="none" strike="noStrike">
                        <a:effectLst/>
                        <a:latin typeface="Arial"/>
                      </a:endParaRPr>
                    </a:p>
                  </a:txBody>
                  <a:tcPr marL="9525" marR="9525" marT="9525" marB="0" anchor="b"/>
                </a:tc>
              </a:tr>
              <a:tr h="412320">
                <a:tc>
                  <a:txBody>
                    <a:bodyPr/>
                    <a:lstStyle/>
                    <a:p>
                      <a:pPr algn="l" fontAlgn="b"/>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9:15</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Pre-order Matching</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dirty="0">
                          <a:effectLst/>
                        </a:rPr>
                        <a:t>9:20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9:28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Order Matching</a:t>
                      </a:r>
                      <a:endParaRPr lang="en-US" sz="1400" b="0" i="0" u="none" strike="noStrike">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9:28</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9:30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a:effectLst/>
                        </a:rPr>
                        <a:t>Blocking Period</a:t>
                      </a:r>
                      <a:endParaRPr lang="en-US" sz="1400" b="0" i="0" u="none" strike="noStrike">
                        <a:effectLst/>
                        <a:latin typeface="Arial"/>
                      </a:endParaRPr>
                    </a:p>
                  </a:txBody>
                  <a:tcPr marL="9525" marR="9525" marT="9525" marB="0" anchor="b"/>
                </a:tc>
              </a:tr>
              <a:tr h="212407">
                <a:tc>
                  <a:txBody>
                    <a:bodyPr/>
                    <a:lstStyle/>
                    <a:p>
                      <a:pPr algn="l" fontAlgn="b"/>
                      <a:r>
                        <a:rPr lang="en-US" sz="1400" b="1" u="none" strike="noStrike" dirty="0" err="1">
                          <a:effectLst/>
                        </a:rPr>
                        <a:t>Cont</a:t>
                      </a:r>
                      <a:r>
                        <a:rPr lang="en-US" sz="1400" b="1" u="none" strike="noStrike" dirty="0">
                          <a:effectLst/>
                        </a:rPr>
                        <a:t> Trading</a:t>
                      </a:r>
                      <a:endParaRPr lang="en-US" sz="1400" b="1" i="0" u="none" strike="noStrike" dirty="0">
                        <a:effectLst/>
                        <a:latin typeface="Arial"/>
                      </a:endParaRPr>
                    </a:p>
                  </a:txBody>
                  <a:tcPr marL="9525" marR="9525" marT="9525" marB="0" anchor="b"/>
                </a:tc>
                <a:tc>
                  <a:txBody>
                    <a:bodyPr/>
                    <a:lstStyle/>
                    <a:p>
                      <a:pPr algn="r" fontAlgn="b"/>
                      <a:r>
                        <a:rPr lang="en-US" sz="1400" u="none" strike="noStrike" dirty="0" smtClean="0">
                          <a:effectLst/>
                        </a:rPr>
                        <a:t>9:30</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12:00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r>
              <a:tr h="212407">
                <a:tc>
                  <a:txBody>
                    <a:bodyPr/>
                    <a:lstStyle/>
                    <a:p>
                      <a:pPr algn="l" fontAlgn="b"/>
                      <a:r>
                        <a:rPr lang="en-US" sz="1400" b="1" u="none" strike="noStrike" dirty="0">
                          <a:effectLst/>
                        </a:rPr>
                        <a:t>Lunch break</a:t>
                      </a:r>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12:00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a:effectLst/>
                        <a:latin typeface="Arial"/>
                      </a:endParaRPr>
                    </a:p>
                  </a:txBody>
                  <a:tcPr marL="9525" marR="9525" marT="9525" marB="0" anchor="b"/>
                </a:tc>
                <a:tc>
                  <a:txBody>
                    <a:bodyPr/>
                    <a:lstStyle/>
                    <a:p>
                      <a:pPr algn="r" fontAlgn="b"/>
                      <a:r>
                        <a:rPr lang="en-US" sz="1400" u="none" strike="noStrike">
                          <a:effectLst/>
                        </a:rPr>
                        <a:t>12:30</a:t>
                      </a:r>
                      <a:endParaRPr lang="en-US" sz="1400" b="0" i="0" u="none" strike="noStrike">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Afternoon Adjust</a:t>
                      </a:r>
                      <a:endParaRPr lang="en-US" sz="1400" b="0" i="0" u="none" strike="noStrike" dirty="0">
                        <a:effectLst/>
                        <a:latin typeface="Arial"/>
                      </a:endParaRPr>
                    </a:p>
                  </a:txBody>
                  <a:tcPr marL="9525" marR="9525" marT="9525" marB="0" anchor="b"/>
                </a:tc>
              </a:tr>
              <a:tr h="212407">
                <a:tc>
                  <a:txBody>
                    <a:bodyPr/>
                    <a:lstStyle/>
                    <a:p>
                      <a:pPr algn="l" fontAlgn="b"/>
                      <a:r>
                        <a:rPr lang="en-US" sz="1400" b="1" u="none" strike="noStrike" dirty="0" err="1">
                          <a:effectLst/>
                        </a:rPr>
                        <a:t>Cont</a:t>
                      </a:r>
                      <a:r>
                        <a:rPr lang="en-US" sz="1400" b="1" u="none" strike="noStrike" dirty="0">
                          <a:effectLst/>
                        </a:rPr>
                        <a:t> Trading</a:t>
                      </a:r>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13:00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r>
              <a:tr h="212407">
                <a:tc>
                  <a:txBody>
                    <a:bodyPr/>
                    <a:lstStyle/>
                    <a:p>
                      <a:pPr algn="l" fontAlgn="b"/>
                      <a:r>
                        <a:rPr lang="en-US" sz="1400" b="1" u="none" strike="noStrike" dirty="0">
                          <a:effectLst/>
                        </a:rPr>
                        <a:t>Closing Auction</a:t>
                      </a:r>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16:00</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16:06</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a:effectLst/>
                        <a:latin typeface="Arial"/>
                      </a:endParaRPr>
                    </a:p>
                  </a:txBody>
                  <a:tcPr marL="9525" marR="9525" marT="9525" marB="0" anchor="b"/>
                </a:tc>
                <a:tc>
                  <a:txBody>
                    <a:bodyPr/>
                    <a:lstStyle/>
                    <a:p>
                      <a:pPr algn="l" fontAlgn="b"/>
                      <a:r>
                        <a:rPr lang="en-US" sz="1400" u="none" strike="noStrike" dirty="0">
                          <a:effectLst/>
                        </a:rPr>
                        <a:t>Order Input</a:t>
                      </a:r>
                      <a:endParaRPr lang="en-US" sz="1400" b="0" i="0" u="none" strike="noStrike" dirty="0">
                        <a:effectLst/>
                        <a:latin typeface="Arial"/>
                      </a:endParaRPr>
                    </a:p>
                  </a:txBody>
                  <a:tcPr marL="9525" marR="9525" marT="9525" marB="0" anchor="b"/>
                </a:tc>
              </a:tr>
              <a:tr h="412320">
                <a:tc>
                  <a:txBody>
                    <a:bodyPr/>
                    <a:lstStyle/>
                    <a:p>
                      <a:pPr algn="l" fontAlgn="b"/>
                      <a:endParaRPr lang="en-US" sz="1400" b="1" i="0" u="none" strike="noStrike" dirty="0">
                        <a:effectLst/>
                        <a:latin typeface="Arial"/>
                      </a:endParaRPr>
                    </a:p>
                  </a:txBody>
                  <a:tcPr marL="9525" marR="9525" marT="9525" marB="0" anchor="b"/>
                </a:tc>
                <a:tc>
                  <a:txBody>
                    <a:bodyPr/>
                    <a:lstStyle/>
                    <a:p>
                      <a:pPr algn="r" fontAlgn="b"/>
                      <a:r>
                        <a:rPr lang="en-US" sz="1400" u="none" strike="noStrike">
                          <a:effectLst/>
                        </a:rPr>
                        <a:t>16:06</a:t>
                      </a:r>
                      <a:endParaRPr lang="en-US" sz="1400" b="0" i="0" u="none" strike="noStrike">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No-Cancel Period</a:t>
                      </a:r>
                      <a:endParaRPr lang="en-US" sz="1400" b="0" i="0" u="none" strike="noStrike" dirty="0">
                        <a:effectLst/>
                        <a:latin typeface="Arial"/>
                      </a:endParaRPr>
                    </a:p>
                  </a:txBody>
                  <a:tcPr marL="9525" marR="9525" marT="9525" marB="0" anchor="b"/>
                </a:tc>
              </a:tr>
              <a:tr h="212407">
                <a:tc>
                  <a:txBody>
                    <a:bodyPr/>
                    <a:lstStyle/>
                    <a:p>
                      <a:pPr algn="l" fontAlgn="b"/>
                      <a:endParaRPr lang="en-US" sz="1400" b="1" i="0" u="none" strike="noStrike" dirty="0">
                        <a:solidFill>
                          <a:srgbClr val="808080"/>
                        </a:solidFill>
                        <a:effectLst/>
                        <a:latin typeface="Arial"/>
                      </a:endParaRPr>
                    </a:p>
                  </a:txBody>
                  <a:tcPr marL="9525" marR="9525" marT="9525" marB="0" anchor="b"/>
                </a:tc>
                <a:tc>
                  <a:txBody>
                    <a:bodyPr/>
                    <a:lstStyle/>
                    <a:p>
                      <a:pPr algn="r" fontAlgn="b"/>
                      <a:r>
                        <a:rPr lang="en-US" sz="1400" u="none" strike="noStrike" dirty="0">
                          <a:effectLst/>
                        </a:rPr>
                        <a:t>16:08</a:t>
                      </a:r>
                      <a:endParaRPr lang="en-US" sz="1400" b="0" i="0" u="none" strike="noStrike" dirty="0">
                        <a:effectLst/>
                        <a:latin typeface="Arial"/>
                      </a:endParaRPr>
                    </a:p>
                  </a:txBody>
                  <a:tcPr marL="9525" marR="9525" marT="9525" marB="0" anchor="b"/>
                </a:tc>
                <a:tc>
                  <a:txBody>
                    <a:bodyPr/>
                    <a:lstStyle/>
                    <a:p>
                      <a:pPr algn="r" fontAlgn="b"/>
                      <a:r>
                        <a:rPr lang="en-US" sz="1400" u="none" strike="noStrike" dirty="0">
                          <a:effectLst/>
                        </a:rPr>
                        <a:t>16:10</a:t>
                      </a:r>
                      <a:endParaRPr lang="en-US" sz="1400" b="0" i="0" u="none" strike="noStrike" dirty="0">
                        <a:effectLst/>
                        <a:latin typeface="Arial"/>
                      </a:endParaRPr>
                    </a:p>
                  </a:txBody>
                  <a:tcPr marL="9525" marR="9525" marT="9525" marB="0" anchor="b"/>
                </a:tc>
                <a:tc>
                  <a:txBody>
                    <a:bodyPr/>
                    <a:lstStyle/>
                    <a:p>
                      <a:pPr algn="l" fontAlgn="b"/>
                      <a:endParaRPr lang="en-US" sz="1400" b="0" i="0" u="none" strike="noStrike" dirty="0">
                        <a:effectLst/>
                        <a:latin typeface="Arial"/>
                      </a:endParaRPr>
                    </a:p>
                  </a:txBody>
                  <a:tcPr marL="9525" marR="9525" marT="9525" marB="0" anchor="b"/>
                </a:tc>
                <a:tc>
                  <a:txBody>
                    <a:bodyPr/>
                    <a:lstStyle/>
                    <a:p>
                      <a:pPr algn="l" fontAlgn="b"/>
                      <a:r>
                        <a:rPr lang="en-US" sz="1400" u="none" strike="noStrike" dirty="0">
                          <a:effectLst/>
                        </a:rPr>
                        <a:t>Random Closing</a:t>
                      </a:r>
                      <a:endParaRPr lang="en-US" sz="1400" b="0" i="0" u="none" strike="noStrike" dirty="0">
                        <a:effectLst/>
                        <a:latin typeface="Arial"/>
                      </a:endParaRPr>
                    </a:p>
                  </a:txBody>
                  <a:tcPr marL="9525" marR="9525" marT="9525" marB="0" anchor="b"/>
                </a:tc>
              </a:tr>
            </a:tbl>
          </a:graphicData>
        </a:graphic>
      </p:graphicFrame>
    </p:spTree>
    <p:extLst>
      <p:ext uri="{BB962C8B-B14F-4D97-AF65-F5344CB8AC3E}">
        <p14:creationId xmlns:p14="http://schemas.microsoft.com/office/powerpoint/2010/main" val="23798718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Auction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Open/Close </a:t>
            </a:r>
            <a:r>
              <a:rPr lang="en-US" sz="1800" dirty="0"/>
              <a:t>auction</a:t>
            </a:r>
          </a:p>
          <a:p>
            <a:pPr lvl="1">
              <a:buFont typeface="Arial" panose="020B0604020202020204" pitchFamily="34" charset="0"/>
              <a:buChar char="•"/>
            </a:pPr>
            <a:r>
              <a:rPr lang="en-US" sz="1600" dirty="0" smtClean="0"/>
              <a:t>Open </a:t>
            </a:r>
            <a:r>
              <a:rPr lang="en-US" sz="1600" dirty="0"/>
              <a:t>and </a:t>
            </a:r>
            <a:r>
              <a:rPr lang="en-US" sz="1600" dirty="0" smtClean="0"/>
              <a:t>Close price has </a:t>
            </a:r>
            <a:r>
              <a:rPr lang="en-US" sz="1600" dirty="0"/>
              <a:t>significant meaning for </a:t>
            </a:r>
            <a:r>
              <a:rPr lang="en-US" sz="1600" b="1" dirty="0">
                <a:solidFill>
                  <a:srgbClr val="0070C0"/>
                </a:solidFill>
              </a:rPr>
              <a:t>benchmarking and </a:t>
            </a:r>
            <a:r>
              <a:rPr lang="en-US" sz="1600" b="1" dirty="0" smtClean="0">
                <a:solidFill>
                  <a:srgbClr val="0070C0"/>
                </a:solidFill>
              </a:rPr>
              <a:t>mark-to-market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It is not desirable to have </a:t>
            </a:r>
            <a:r>
              <a:rPr lang="en-US" sz="1600" dirty="0"/>
              <a:t>one trade to determine the </a:t>
            </a:r>
            <a:r>
              <a:rPr lang="en-US" sz="1600" dirty="0" smtClean="0"/>
              <a:t>open/close price </a:t>
            </a:r>
            <a:r>
              <a:rPr lang="en-US" sz="1600" dirty="0"/>
              <a:t>(which is easier to </a:t>
            </a:r>
            <a:r>
              <a:rPr lang="en-US" sz="1600" b="1" dirty="0">
                <a:solidFill>
                  <a:srgbClr val="0070C0"/>
                </a:solidFill>
              </a:rPr>
              <a:t>manipulate</a:t>
            </a:r>
            <a:r>
              <a:rPr lang="en-US" sz="1600" dirty="0" smtClean="0"/>
              <a:t>)</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Prevent too </a:t>
            </a:r>
            <a:r>
              <a:rPr lang="en-US" sz="1600" dirty="0"/>
              <a:t>many </a:t>
            </a:r>
            <a:r>
              <a:rPr lang="en-US" sz="1600" dirty="0" smtClean="0"/>
              <a:t>orders </a:t>
            </a:r>
            <a:r>
              <a:rPr lang="en-US" sz="1600" dirty="0"/>
              <a:t>at </a:t>
            </a:r>
            <a:r>
              <a:rPr lang="en-US" sz="1600" dirty="0" smtClean="0"/>
              <a:t>a </a:t>
            </a:r>
            <a:r>
              <a:rPr lang="en-US" sz="1600" dirty="0"/>
              <a:t>single </a:t>
            </a:r>
            <a:r>
              <a:rPr lang="en-US" sz="1600" dirty="0" smtClean="0"/>
              <a:t>open/close time that may </a:t>
            </a:r>
            <a:r>
              <a:rPr lang="en-US" sz="1600" b="1" dirty="0" smtClean="0">
                <a:solidFill>
                  <a:srgbClr val="0070C0"/>
                </a:solidFill>
              </a:rPr>
              <a:t>overload the trading systems</a:t>
            </a:r>
            <a:r>
              <a:rPr lang="en-US" sz="1600" dirty="0" smtClean="0"/>
              <a:t>; hence a </a:t>
            </a:r>
            <a:r>
              <a:rPr lang="en-US" sz="1600" dirty="0"/>
              <a:t>few mins of </a:t>
            </a:r>
            <a:r>
              <a:rPr lang="en-US" sz="1600" dirty="0" smtClean="0"/>
              <a:t>auction period to </a:t>
            </a:r>
            <a:r>
              <a:rPr lang="en-US" sz="1600" dirty="0"/>
              <a:t>spread out the </a:t>
            </a:r>
            <a:r>
              <a:rPr lang="en-US" sz="1600" dirty="0" smtClean="0"/>
              <a:t>transactions</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solidFill>
                  <a:srgbClr val="0070C0"/>
                </a:solidFill>
              </a:rPr>
              <a:t>Indicative</a:t>
            </a:r>
            <a:r>
              <a:rPr lang="en-US" sz="1600" dirty="0" smtClean="0">
                <a:solidFill>
                  <a:srgbClr val="0070C0"/>
                </a:solidFill>
              </a:rPr>
              <a:t> </a:t>
            </a:r>
            <a:r>
              <a:rPr lang="en-US" sz="1600" dirty="0" smtClean="0"/>
              <a:t>price &amp; volume (IEP &amp; IEV in HK) is chosen that </a:t>
            </a:r>
            <a:r>
              <a:rPr lang="en-US" sz="1600" dirty="0"/>
              <a:t>either </a:t>
            </a:r>
            <a:r>
              <a:rPr lang="en-US" sz="1600" dirty="0" smtClean="0"/>
              <a:t>maximize the execution quantity </a:t>
            </a:r>
            <a:r>
              <a:rPr lang="en-US" sz="1600" dirty="0"/>
              <a:t>or </a:t>
            </a:r>
            <a:r>
              <a:rPr lang="en-US" sz="1600" dirty="0" smtClean="0"/>
              <a:t>notional </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dirty="0" smtClean="0"/>
              <a:t>Can use </a:t>
            </a:r>
            <a:r>
              <a:rPr lang="en-US" sz="1600" b="1" dirty="0">
                <a:solidFill>
                  <a:srgbClr val="0070C0"/>
                </a:solidFill>
              </a:rPr>
              <a:t>random</a:t>
            </a:r>
            <a:r>
              <a:rPr lang="en-US" sz="1600" dirty="0">
                <a:solidFill>
                  <a:srgbClr val="0070C0"/>
                </a:solidFill>
              </a:rPr>
              <a:t> </a:t>
            </a:r>
            <a:r>
              <a:rPr lang="en-US" sz="1600" dirty="0" smtClean="0"/>
              <a:t>opening/closing </a:t>
            </a:r>
            <a:r>
              <a:rPr lang="en-US" sz="1600" dirty="0"/>
              <a:t>time to prevent </a:t>
            </a:r>
            <a:r>
              <a:rPr lang="en-US" sz="1600" dirty="0" smtClean="0"/>
              <a:t>gaming</a:t>
            </a:r>
            <a:endParaRPr lang="en-US" sz="1600" dirty="0"/>
          </a:p>
        </p:txBody>
      </p:sp>
    </p:spTree>
    <p:extLst>
      <p:ext uri="{BB962C8B-B14F-4D97-AF65-F5344CB8AC3E}">
        <p14:creationId xmlns:p14="http://schemas.microsoft.com/office/powerpoint/2010/main" val="18087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HK Closing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HSBC </a:t>
            </a:r>
            <a:r>
              <a:rPr lang="en-US" sz="1800" dirty="0" smtClean="0">
                <a:hlinkClick r:id="rId3"/>
              </a:rPr>
              <a:t>incident in 2009 </a:t>
            </a:r>
            <a:r>
              <a:rPr lang="en-US" sz="1800" dirty="0">
                <a:hlinkClick r:id="rId3"/>
              </a:rPr>
              <a:t>and suspension of closing </a:t>
            </a:r>
            <a:r>
              <a:rPr lang="en-US" sz="1800" dirty="0" smtClean="0">
                <a:hlinkClick r:id="rId3"/>
              </a:rPr>
              <a:t>auction</a:t>
            </a: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smtClean="0"/>
          </a:p>
          <a:p>
            <a:pPr>
              <a:buFont typeface="Arial" panose="020B0604020202020204" pitchFamily="34" charset="0"/>
              <a:buNone/>
            </a:pPr>
            <a:endParaRPr lang="en-US" sz="1800" dirty="0"/>
          </a:p>
          <a:p>
            <a:pPr>
              <a:buFont typeface="Arial" panose="020B0604020202020204" pitchFamily="34" charset="0"/>
              <a:buChar char="•"/>
            </a:pPr>
            <a:r>
              <a:rPr lang="en-US" sz="1800" dirty="0" smtClean="0">
                <a:hlinkClick r:id="rId4"/>
              </a:rPr>
              <a:t>Re-introduce in 2016 with </a:t>
            </a:r>
            <a:r>
              <a:rPr lang="en-US" sz="1800" b="1" dirty="0" smtClean="0">
                <a:solidFill>
                  <a:srgbClr val="0070C0"/>
                </a:solidFill>
                <a:hlinkClick r:id="rId4"/>
              </a:rPr>
              <a:t>price range </a:t>
            </a:r>
            <a:r>
              <a:rPr lang="en-US" sz="1800" dirty="0" smtClean="0">
                <a:hlinkClick r:id="rId4"/>
              </a:rPr>
              <a:t>and </a:t>
            </a:r>
            <a:r>
              <a:rPr lang="en-US" sz="1800" b="1" dirty="0" smtClean="0">
                <a:solidFill>
                  <a:srgbClr val="0070C0"/>
                </a:solidFill>
                <a:hlinkClick r:id="rId4"/>
              </a:rPr>
              <a:t>random closing</a:t>
            </a:r>
            <a:endParaRPr lang="en-US" sz="1800" b="1" dirty="0" smtClean="0">
              <a:solidFill>
                <a:srgbClr val="0070C0"/>
              </a:solidFill>
            </a:endParaRPr>
          </a:p>
          <a:p>
            <a:r>
              <a:rPr lang="en-US" sz="1600" dirty="0" smtClean="0"/>
              <a:t>	(Note: auction market order seems unnecessary)</a:t>
            </a:r>
            <a:endParaRPr lang="en-US" sz="1600" dirty="0"/>
          </a:p>
          <a:p>
            <a:pPr>
              <a:buFont typeface="Arial" panose="020B0604020202020204" pitchFamily="34" charset="0"/>
              <a:buNone/>
            </a:pPr>
            <a:endParaRPr lang="en-US" sz="1800" dirty="0"/>
          </a:p>
        </p:txBody>
      </p:sp>
      <p:pic>
        <p:nvPicPr>
          <p:cNvPr id="1026" name="Picture 2" descr="è¡å­é å¯è±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276872"/>
            <a:ext cx="3623989" cy="280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32040" y="2230438"/>
            <a:ext cx="3816424" cy="3231654"/>
          </a:xfrm>
          <a:prstGeom prst="rect">
            <a:avLst/>
          </a:prstGeom>
          <a:noFill/>
        </p:spPr>
        <p:txBody>
          <a:bodyPr wrap="square" rtlCol="0">
            <a:spAutoFit/>
          </a:bodyPr>
          <a:lstStyle/>
          <a:p>
            <a:r>
              <a:rPr lang="en-US" sz="1600" dirty="0" smtClean="0">
                <a:hlinkClick r:id="rId6"/>
              </a:rPr>
              <a:t>What Happened?</a:t>
            </a:r>
            <a:endParaRPr lang="en-US" sz="1600" dirty="0" smtClean="0"/>
          </a:p>
          <a:p>
            <a:endParaRPr lang="en-US" sz="1600" dirty="0" smtClean="0"/>
          </a:p>
          <a:p>
            <a:pPr marL="285750" indent="-285750">
              <a:buFont typeface="Arial" panose="020B0604020202020204" pitchFamily="34" charset="0"/>
              <a:buChar char="•"/>
            </a:pPr>
            <a:r>
              <a:rPr lang="en-US" sz="1400" dirty="0" smtClean="0"/>
              <a:t>HSBC </a:t>
            </a:r>
            <a:r>
              <a:rPr lang="en-US" sz="1400" dirty="0"/>
              <a:t>shares in the last seconds of the CAS on 9 March </a:t>
            </a:r>
            <a:r>
              <a:rPr lang="en-US" sz="1400" dirty="0" smtClean="0"/>
              <a:t>2009, </a:t>
            </a:r>
            <a:r>
              <a:rPr lang="en-US" sz="1400" dirty="0"/>
              <a:t>the indicative equilibrium price (IEP) of HSBC shares </a:t>
            </a:r>
            <a:r>
              <a:rPr lang="en-US" sz="1400" b="1" dirty="0">
                <a:solidFill>
                  <a:srgbClr val="0070C0"/>
                </a:solidFill>
              </a:rPr>
              <a:t>fell 10.8% from around $37 to $</a:t>
            </a:r>
            <a:r>
              <a:rPr lang="en-US" sz="1400" b="1" dirty="0" smtClean="0">
                <a:solidFill>
                  <a:srgbClr val="0070C0"/>
                </a:solidFill>
              </a:rPr>
              <a:t>33</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at-auction </a:t>
            </a:r>
            <a:r>
              <a:rPr lang="en-US" sz="1400" dirty="0"/>
              <a:t>sell orders for a total of </a:t>
            </a:r>
            <a:r>
              <a:rPr lang="en-US" sz="1400" b="1" dirty="0">
                <a:solidFill>
                  <a:srgbClr val="0070C0"/>
                </a:solidFill>
              </a:rPr>
              <a:t>5.4 million HSBC shares </a:t>
            </a:r>
            <a:r>
              <a:rPr lang="en-US" sz="1400" dirty="0"/>
              <a:t>placed </a:t>
            </a:r>
            <a:r>
              <a:rPr lang="en-US" sz="1400" dirty="0" smtClean="0"/>
              <a:t>in </a:t>
            </a:r>
            <a:r>
              <a:rPr lang="en-US" sz="1400" dirty="0"/>
              <a:t>the </a:t>
            </a:r>
            <a:r>
              <a:rPr lang="en-US" sz="1400" b="1" dirty="0">
                <a:solidFill>
                  <a:srgbClr val="0070C0"/>
                </a:solidFill>
              </a:rPr>
              <a:t>last seconds</a:t>
            </a:r>
            <a:r>
              <a:rPr lang="en-US" sz="1400" dirty="0"/>
              <a:t> of the CAS and an at-auction limit sell order for 6,000 HSBC shares at $33 placed earlier by a retail </a:t>
            </a:r>
            <a:r>
              <a:rPr lang="en-US" sz="1400" dirty="0" smtClean="0"/>
              <a:t>investor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0193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a:t>
            </a:r>
            <a:r>
              <a:rPr lang="en-US" dirty="0" smtClean="0"/>
              <a:t>Rules – Short Sell	</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Most </a:t>
            </a:r>
            <a:r>
              <a:rPr lang="en-US" sz="1800" dirty="0"/>
              <a:t>markets cannot do </a:t>
            </a:r>
            <a:r>
              <a:rPr lang="en-US" sz="1800" b="1" dirty="0">
                <a:solidFill>
                  <a:srgbClr val="0070C0"/>
                </a:solidFill>
              </a:rPr>
              <a:t>naked short</a:t>
            </a:r>
            <a:r>
              <a:rPr lang="en-US" sz="1800" dirty="0"/>
              <a:t> and need to have </a:t>
            </a:r>
            <a:r>
              <a:rPr lang="en-US" sz="1800" dirty="0" smtClean="0"/>
              <a:t>stock </a:t>
            </a:r>
            <a:r>
              <a:rPr lang="en-US" sz="1800" b="1" dirty="0" smtClean="0">
                <a:solidFill>
                  <a:srgbClr val="0070C0"/>
                </a:solidFill>
              </a:rPr>
              <a:t>borrow arrangement</a:t>
            </a:r>
          </a:p>
          <a:p>
            <a:pPr>
              <a:buFont typeface="Arial" panose="020B0604020202020204" pitchFamily="34" charset="0"/>
              <a:buChar char="•"/>
            </a:pPr>
            <a:endParaRPr lang="en-US" sz="1800" b="1" dirty="0"/>
          </a:p>
          <a:p>
            <a:pPr>
              <a:buFont typeface="Arial" panose="020B0604020202020204" pitchFamily="34" charset="0"/>
              <a:buChar char="•"/>
            </a:pPr>
            <a:r>
              <a:rPr lang="en-US" sz="1800" b="1" dirty="0" smtClean="0">
                <a:solidFill>
                  <a:srgbClr val="0070C0"/>
                </a:solidFill>
              </a:rPr>
              <a:t>Short Sell Uptick rules</a:t>
            </a:r>
            <a:r>
              <a:rPr lang="en-US" sz="1800" b="1" dirty="0" smtClean="0"/>
              <a:t> </a:t>
            </a:r>
            <a:r>
              <a:rPr lang="en-US" sz="1800" dirty="0" smtClean="0"/>
              <a:t>to prevent pushing down the price</a:t>
            </a:r>
          </a:p>
          <a:p>
            <a:pPr lvl="1">
              <a:buFont typeface="Arial" panose="020B0604020202020204" pitchFamily="34" charset="0"/>
              <a:buChar char="•"/>
            </a:pPr>
            <a:r>
              <a:rPr lang="en-US" sz="1600" b="1" dirty="0" smtClean="0"/>
              <a:t>HK</a:t>
            </a:r>
            <a:r>
              <a:rPr lang="en-US" sz="1600" b="1" dirty="0"/>
              <a:t>: </a:t>
            </a:r>
            <a:r>
              <a:rPr lang="en-US" sz="1600" dirty="0"/>
              <a:t>short sale must be placed </a:t>
            </a:r>
            <a:r>
              <a:rPr lang="en-US" sz="1600" b="1" dirty="0">
                <a:solidFill>
                  <a:srgbClr val="0070C0"/>
                </a:solidFill>
              </a:rPr>
              <a:t>at or above the current best ask price</a:t>
            </a:r>
            <a:r>
              <a:rPr lang="en-US" sz="1600" dirty="0"/>
              <a:t>.  Exceptions apply for </a:t>
            </a:r>
            <a:r>
              <a:rPr lang="en-US" sz="1600" dirty="0" smtClean="0"/>
              <a:t>authorized </a:t>
            </a:r>
            <a:r>
              <a:rPr lang="en-US" sz="1600" dirty="0"/>
              <a:t>market makers of HKSE listed options and index arbitrage desks of brokerages. Some stocks (mostly ETF are excluded as well) are exception of tick </a:t>
            </a:r>
            <a:r>
              <a:rPr lang="en-US" sz="1600" dirty="0" smtClean="0"/>
              <a:t>rule.</a:t>
            </a:r>
            <a:endParaRPr lang="en-US" sz="1600" dirty="0"/>
          </a:p>
          <a:p>
            <a:pPr lvl="1">
              <a:buFont typeface="Arial" panose="020B0604020202020204" pitchFamily="34" charset="0"/>
              <a:buChar char="•"/>
            </a:pPr>
            <a:endParaRPr lang="en-US" sz="1600" b="1" dirty="0" smtClean="0"/>
          </a:p>
          <a:p>
            <a:pPr lvl="1">
              <a:buFont typeface="Arial" panose="020B0604020202020204" pitchFamily="34" charset="0"/>
              <a:buChar char="•"/>
            </a:pPr>
            <a:r>
              <a:rPr lang="en-US" sz="1600" b="1" dirty="0" smtClean="0"/>
              <a:t>JP</a:t>
            </a:r>
            <a:r>
              <a:rPr lang="en-US" sz="1600" b="1" dirty="0"/>
              <a:t>: </a:t>
            </a:r>
            <a:r>
              <a:rPr lang="en-US" sz="1600" dirty="0" smtClean="0"/>
              <a:t>orders </a:t>
            </a:r>
            <a:r>
              <a:rPr lang="en-US" sz="1600" dirty="0"/>
              <a:t>can be placed </a:t>
            </a:r>
            <a:r>
              <a:rPr lang="en-US" sz="1600" b="1" dirty="0">
                <a:solidFill>
                  <a:srgbClr val="0070C0"/>
                </a:solidFill>
              </a:rPr>
              <a:t>at or above the last price if it is an uptick</a:t>
            </a:r>
            <a:r>
              <a:rPr lang="en-US" sz="1600" dirty="0"/>
              <a:t> but can only be placed </a:t>
            </a:r>
            <a:r>
              <a:rPr lang="en-US" sz="1600" b="1" dirty="0">
                <a:solidFill>
                  <a:srgbClr val="0070C0"/>
                </a:solidFill>
              </a:rPr>
              <a:t>above the last traded price if it is a downtick</a:t>
            </a:r>
            <a:r>
              <a:rPr lang="en-US" sz="1600" dirty="0"/>
              <a:t>. Open Auction, it's closing + 1 tick. Exceptions for hedging and arbitrage</a:t>
            </a:r>
          </a:p>
        </p:txBody>
      </p:sp>
    </p:spTree>
    <p:extLst>
      <p:ext uri="{BB962C8B-B14F-4D97-AF65-F5344CB8AC3E}">
        <p14:creationId xmlns:p14="http://schemas.microsoft.com/office/powerpoint/2010/main" val="256260631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Exchange and Rules - </a:t>
            </a:r>
            <a:r>
              <a:rPr lang="en-US" dirty="0" smtClean="0"/>
              <a:t>Trade</a:t>
            </a:r>
            <a:endParaRPr lang="en-US" dirty="0"/>
          </a:p>
        </p:txBody>
      </p:sp>
      <p:sp>
        <p:nvSpPr>
          <p:cNvPr id="7" name="Content Placeholder 1"/>
          <p:cNvSpPr txBox="1">
            <a:spLocks/>
          </p:cNvSpPr>
          <p:nvPr/>
        </p:nvSpPr>
        <p:spPr>
          <a:xfrm>
            <a:off x="395536" y="1556792"/>
            <a:ext cx="8496944"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Trade type: </a:t>
            </a:r>
            <a:r>
              <a:rPr lang="en-US" sz="1600" dirty="0" smtClean="0"/>
              <a:t>the nature of the execution. Most importantly is to determine if it happens </a:t>
            </a:r>
            <a:r>
              <a:rPr lang="en-US" sz="1600" b="1" dirty="0" smtClean="0">
                <a:solidFill>
                  <a:srgbClr val="0070C0"/>
                </a:solidFill>
              </a:rPr>
              <a:t>on-exchange or </a:t>
            </a:r>
            <a:r>
              <a:rPr lang="en-US" sz="1600" b="1" dirty="0" smtClean="0">
                <a:solidFill>
                  <a:srgbClr val="FF0000"/>
                </a:solidFill>
              </a:rPr>
              <a:t>off-exchange</a:t>
            </a:r>
            <a:r>
              <a:rPr lang="en-US" sz="1600" b="1" dirty="0" smtClean="0">
                <a:solidFill>
                  <a:srgbClr val="0070C0"/>
                </a:solidFill>
              </a:rPr>
              <a:t> </a:t>
            </a:r>
            <a:r>
              <a:rPr lang="en-US" sz="1600" dirty="0" smtClean="0"/>
              <a:t>(e.g. block crossing trade). HK example below:</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720371276"/>
              </p:ext>
            </p:extLst>
          </p:nvPr>
        </p:nvGraphicFramePr>
        <p:xfrm>
          <a:off x="899592" y="2142489"/>
          <a:ext cx="7632848" cy="3518759"/>
        </p:xfrm>
        <a:graphic>
          <a:graphicData uri="http://schemas.openxmlformats.org/drawingml/2006/table">
            <a:tbl>
              <a:tblPr>
                <a:tableStyleId>{5C22544A-7EE6-4342-B048-85BDC9FD1C3A}</a:tableStyleId>
              </a:tblPr>
              <a:tblGrid>
                <a:gridCol w="490183"/>
                <a:gridCol w="7142665"/>
              </a:tblGrid>
              <a:tr h="352820">
                <a:tc>
                  <a:txBody>
                    <a:bodyPr/>
                    <a:lstStyle/>
                    <a:p>
                      <a:pPr algn="l" fontAlgn="b"/>
                      <a:r>
                        <a:rPr lang="en-US" sz="1200" b="1" i="0" u="none" strike="noStrike" dirty="0" smtClean="0">
                          <a:effectLst/>
                          <a:latin typeface="Arial"/>
                        </a:rPr>
                        <a:t>Type</a:t>
                      </a:r>
                      <a:endParaRPr lang="en-US" sz="1200" b="1" i="0" u="none" strike="noStrike" dirty="0">
                        <a:effectLst/>
                        <a:latin typeface="Arial"/>
                      </a:endParaRPr>
                    </a:p>
                  </a:txBody>
                  <a:tcPr marL="4981" marR="4981" marT="4981" marB="0" anchor="b"/>
                </a:tc>
                <a:tc>
                  <a:txBody>
                    <a:bodyPr/>
                    <a:lstStyle/>
                    <a:p>
                      <a:pPr algn="l" fontAlgn="b"/>
                      <a:r>
                        <a:rPr lang="en-US" sz="1200" b="1" i="0" u="none" strike="noStrike" dirty="0" smtClean="0">
                          <a:effectLst/>
                          <a:latin typeface="Arial"/>
                        </a:rPr>
                        <a:t>Description</a:t>
                      </a:r>
                      <a:endParaRPr lang="en-US" sz="1200" b="1" i="0" u="none" strike="noStrike" dirty="0">
                        <a:effectLst/>
                        <a:latin typeface="Arial"/>
                      </a:endParaRPr>
                    </a:p>
                  </a:txBody>
                  <a:tcPr marL="4981" marR="4981" marT="4981" marB="0" anchor="b"/>
                </a:tc>
              </a:tr>
              <a:tr h="352820">
                <a:tc>
                  <a:txBody>
                    <a:bodyPr/>
                    <a:lstStyle/>
                    <a:p>
                      <a:pPr algn="l" fontAlgn="b"/>
                      <a:r>
                        <a:rPr lang="en-US" sz="1200" u="none" strike="noStrike" dirty="0">
                          <a:effectLst/>
                        </a:rPr>
                        <a:t>D</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Odd lot transaction</a:t>
                      </a:r>
                      <a:endParaRPr lang="en-US" sz="1200" b="0" i="0" u="none" strike="noStrike" dirty="0">
                        <a:effectLst/>
                        <a:latin typeface="Arial"/>
                      </a:endParaRPr>
                    </a:p>
                  </a:txBody>
                  <a:tcPr marL="4981" marR="4981" marT="4981" marB="0" anchor="b"/>
                </a:tc>
              </a:tr>
              <a:tr h="282256">
                <a:tc>
                  <a:txBody>
                    <a:bodyPr/>
                    <a:lstStyle/>
                    <a:p>
                      <a:pPr algn="l" fontAlgn="b"/>
                      <a:r>
                        <a:rPr lang="en-US" sz="1200" u="none" strike="noStrike" dirty="0">
                          <a:effectLst/>
                        </a:rPr>
                        <a:t>M</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non-Direct Business transaction</a:t>
                      </a:r>
                      <a:endParaRPr lang="en-US" sz="1200" b="0" i="0" u="none" strike="noStrike" dirty="0">
                        <a:effectLst/>
                        <a:latin typeface="Arial"/>
                      </a:endParaRPr>
                    </a:p>
                  </a:txBody>
                  <a:tcPr marL="4981" marR="4981" marT="4981" marB="0" anchor="b"/>
                </a:tc>
              </a:tr>
              <a:tr h="632125">
                <a:tc>
                  <a:txBody>
                    <a:bodyPr/>
                    <a:lstStyle/>
                    <a:p>
                      <a:pPr algn="l" fontAlgn="b"/>
                      <a:r>
                        <a:rPr lang="en-US" sz="1200" b="0" i="0" u="none" strike="noStrike" dirty="0" smtClean="0">
                          <a:effectLst/>
                          <a:latin typeface="+mn-lt"/>
                        </a:rPr>
                        <a:t>P</a:t>
                      </a:r>
                    </a:p>
                    <a:p>
                      <a:pPr algn="l" fontAlgn="b"/>
                      <a:endParaRPr lang="en-US" sz="1200" b="0" i="0" u="none" strike="noStrike" dirty="0" smtClean="0">
                        <a:effectLst/>
                        <a:latin typeface="+mn-lt"/>
                      </a:endParaRPr>
                    </a:p>
                    <a:p>
                      <a:pPr algn="l" fontAlgn="b"/>
                      <a:endParaRPr lang="en-US" sz="1200" b="1" i="0" u="none" strike="noStrike" dirty="0">
                        <a:effectLst/>
                        <a:latin typeface="Arial"/>
                      </a:endParaRPr>
                    </a:p>
                  </a:txBody>
                  <a:tcPr marL="4981" marR="4981" marT="4981" marB="0" anchor="b"/>
                </a:tc>
                <a:tc>
                  <a:txBody>
                    <a:bodyPr/>
                    <a:lstStyle/>
                    <a:p>
                      <a:pPr algn="l" fontAlgn="b"/>
                      <a:r>
                        <a:rPr lang="en-US" sz="1200" u="none" strike="noStrike" dirty="0" smtClean="0">
                          <a:effectLst/>
                        </a:rPr>
                        <a:t>Pre-open </a:t>
                      </a:r>
                      <a:r>
                        <a:rPr lang="en-US" sz="1200" u="none" strike="noStrike" dirty="0">
                          <a:effectLst/>
                        </a:rPr>
                        <a:t>transaction (trade concluded before market open including that concluded but not recorded in the system before market close  of the previous trading day)</a:t>
                      </a:r>
                      <a:endParaRPr lang="en-US" sz="1200" b="0" i="0" u="none" strike="noStrike" dirty="0">
                        <a:effectLst/>
                        <a:latin typeface="Arial"/>
                      </a:endParaRPr>
                    </a:p>
                  </a:txBody>
                  <a:tcPr marL="4981" marR="4981" marT="4981" marB="0" anchor="b"/>
                </a:tc>
              </a:tr>
              <a:tr h="239173">
                <a:tc>
                  <a:txBody>
                    <a:bodyPr/>
                    <a:lstStyle/>
                    <a:p>
                      <a:pPr algn="l" fontAlgn="b"/>
                      <a:r>
                        <a:rPr lang="en-US" sz="1200" u="none" strike="noStrike" dirty="0">
                          <a:effectLst/>
                        </a:rPr>
                        <a:t>U</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Auction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X</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Manual or Special lot Direct Business transaction</a:t>
                      </a:r>
                      <a:endParaRPr lang="en-US" sz="1200" b="0" i="0" u="none" strike="noStrike" dirty="0">
                        <a:effectLst/>
                        <a:latin typeface="Arial"/>
                      </a:endParaRPr>
                    </a:p>
                  </a:txBody>
                  <a:tcPr marL="4981" marR="4981" marT="4981" marB="0" anchor="b"/>
                </a:tc>
              </a:tr>
              <a:tr h="395367">
                <a:tc>
                  <a:txBody>
                    <a:bodyPr/>
                    <a:lstStyle/>
                    <a:p>
                      <a:pPr algn="l" fontAlgn="b"/>
                      <a:r>
                        <a:rPr lang="en-US" sz="1200" u="none" strike="noStrike">
                          <a:effectLst/>
                        </a:rPr>
                        <a:t>Y</a:t>
                      </a:r>
                      <a:endParaRPr lang="en-US" sz="1200" b="1" i="0" u="none" strike="noStrike">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Direct Business transaction</a:t>
                      </a:r>
                      <a:endParaRPr lang="en-US" sz="1200" b="0" i="0" u="none" strike="noStrike" dirty="0">
                        <a:effectLst/>
                        <a:latin typeface="Arial"/>
                      </a:endParaRPr>
                    </a:p>
                  </a:txBody>
                  <a:tcPr marL="4981" marR="4981" marT="4981" marB="0" anchor="b"/>
                </a:tc>
              </a:tr>
              <a:tr h="473464">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err="1">
                          <a:effectLst/>
                        </a:rPr>
                        <a:t>Automatch</a:t>
                      </a:r>
                      <a:r>
                        <a:rPr lang="en-US" sz="1200" u="none" strike="noStrike" dirty="0">
                          <a:effectLst/>
                        </a:rPr>
                        <a:t> non-Direct Business transaction</a:t>
                      </a:r>
                      <a:endParaRPr lang="en-US" sz="1200" b="0" i="0" u="none" strike="noStrike" dirty="0">
                        <a:effectLst/>
                        <a:latin typeface="Arial"/>
                      </a:endParaRPr>
                    </a:p>
                  </a:txBody>
                  <a:tcPr marL="4981" marR="4981" marT="4981" marB="0" anchor="b"/>
                </a:tc>
              </a:tr>
              <a:tr h="317270">
                <a:tc>
                  <a:txBody>
                    <a:bodyPr/>
                    <a:lstStyle/>
                    <a:p>
                      <a:pPr algn="l" fontAlgn="b"/>
                      <a:r>
                        <a:rPr lang="en-US" sz="1200" u="none" strike="noStrike" dirty="0">
                          <a:effectLst/>
                        </a:rPr>
                        <a:t>*</a:t>
                      </a:r>
                      <a:endParaRPr lang="en-US" sz="1200" b="1" i="0" u="none" strike="noStrike" dirty="0">
                        <a:effectLst/>
                        <a:latin typeface="Arial"/>
                      </a:endParaRPr>
                    </a:p>
                  </a:txBody>
                  <a:tcPr marL="4981" marR="4981" marT="4981" marB="0" anchor="b"/>
                </a:tc>
                <a:tc>
                  <a:txBody>
                    <a:bodyPr/>
                    <a:lstStyle/>
                    <a:p>
                      <a:pPr algn="l" fontAlgn="b"/>
                      <a:r>
                        <a:rPr lang="en-US" sz="1200" u="none" strike="noStrike" dirty="0">
                          <a:effectLst/>
                        </a:rPr>
                        <a:t>Rejected/Cancelled transaction</a:t>
                      </a:r>
                      <a:endParaRPr lang="en-US" sz="1200" b="0" i="0" u="none" strike="noStrike" dirty="0">
                        <a:effectLst/>
                        <a:latin typeface="Arial"/>
                      </a:endParaRPr>
                    </a:p>
                  </a:txBody>
                  <a:tcPr marL="4981" marR="4981" marT="4981" marB="0" anchor="b"/>
                </a:tc>
              </a:tr>
            </a:tbl>
          </a:graphicData>
        </a:graphic>
      </p:graphicFrame>
      <p:sp>
        <p:nvSpPr>
          <p:cNvPr id="4" name="TextBox 3"/>
          <p:cNvSpPr txBox="1"/>
          <p:nvPr/>
        </p:nvSpPr>
        <p:spPr>
          <a:xfrm>
            <a:off x="611560" y="5902533"/>
            <a:ext cx="6076746" cy="338554"/>
          </a:xfrm>
          <a:prstGeom prst="rect">
            <a:avLst/>
          </a:prstGeom>
          <a:noFill/>
        </p:spPr>
        <p:txBody>
          <a:bodyPr wrap="square" rtlCol="0">
            <a:spAutoFit/>
          </a:bodyPr>
          <a:lstStyle/>
          <a:p>
            <a:r>
              <a:rPr lang="en-US" sz="1600" dirty="0" smtClean="0">
                <a:solidFill>
                  <a:srgbClr val="00B050"/>
                </a:solidFill>
              </a:rPr>
              <a:t>Volume tracking </a:t>
            </a:r>
            <a:r>
              <a:rPr lang="en-US" sz="1600" dirty="0" err="1" smtClean="0">
                <a:solidFill>
                  <a:srgbClr val="00B050"/>
                </a:solidFill>
              </a:rPr>
              <a:t>Algo</a:t>
            </a:r>
            <a:r>
              <a:rPr lang="en-US" sz="1600" dirty="0" smtClean="0">
                <a:solidFill>
                  <a:srgbClr val="00B050"/>
                </a:solidFill>
              </a:rPr>
              <a:t> (e.g. POV) count which trade type? </a:t>
            </a:r>
            <a:endParaRPr lang="en-US" sz="1600" dirty="0">
              <a:solidFill>
                <a:srgbClr val="00B050"/>
              </a:solidFill>
            </a:endParaRPr>
          </a:p>
        </p:txBody>
      </p:sp>
      <p:sp>
        <p:nvSpPr>
          <p:cNvPr id="6" name="Oval 5"/>
          <p:cNvSpPr/>
          <p:nvPr/>
        </p:nvSpPr>
        <p:spPr bwMode="auto">
          <a:xfrm>
            <a:off x="755576" y="2564904"/>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Oval 7"/>
          <p:cNvSpPr/>
          <p:nvPr/>
        </p:nvSpPr>
        <p:spPr bwMode="auto">
          <a:xfrm>
            <a:off x="755576" y="285293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755576" y="314096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751434" y="3717032"/>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721768" y="4581128"/>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721768" y="5013176"/>
            <a:ext cx="432048" cy="360040"/>
          </a:xfrm>
          <a:prstGeom prst="ellipse">
            <a:avLst/>
          </a:prstGeom>
          <a:noFill/>
          <a:ln>
            <a:solidFill>
              <a:srgbClr val="0070C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721768" y="4221088"/>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721768" y="5373216"/>
            <a:ext cx="432048" cy="360040"/>
          </a:xfrm>
          <a:prstGeom prst="ellipse">
            <a:avLst/>
          </a:prstGeom>
          <a:no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128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9" grpId="0" animBg="1"/>
      <p:bldP spid="10" grpId="0" animBg="1"/>
      <p:bldP spid="11" grpId="0" animBg="1"/>
      <p:bldP spid="12" grpId="0" animBg="1"/>
      <p:bldP spid="13" grpId="0" animBg="1"/>
      <p:bldP spid="1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Lot &amp; Tick	</a:t>
            </a:r>
            <a:endParaRPr lang="en-US" dirty="0"/>
          </a:p>
        </p:txBody>
      </p:sp>
      <p:sp>
        <p:nvSpPr>
          <p:cNvPr id="7" name="Content Placeholder 1"/>
          <p:cNvSpPr txBox="1">
            <a:spLocks/>
          </p:cNvSpPr>
          <p:nvPr/>
        </p:nvSpPr>
        <p:spPr>
          <a:xfrm>
            <a:off x="395536" y="1700808"/>
            <a:ext cx="8640960"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600" b="1" dirty="0" smtClean="0"/>
              <a:t>Lot Size</a:t>
            </a:r>
            <a:r>
              <a:rPr lang="en-US" sz="1800" dirty="0" smtClean="0"/>
              <a:t>: t</a:t>
            </a:r>
            <a:r>
              <a:rPr lang="en-US" sz="1600" dirty="0" smtClean="0"/>
              <a:t>he order quantity has to be in </a:t>
            </a:r>
            <a:r>
              <a:rPr lang="en-US" sz="1600" b="1" dirty="0" smtClean="0">
                <a:solidFill>
                  <a:srgbClr val="0070C0"/>
                </a:solidFill>
              </a:rPr>
              <a:t>the multiple of lot size</a:t>
            </a:r>
            <a:r>
              <a:rPr lang="en-US" sz="1600" dirty="0" smtClean="0"/>
              <a:t>. Less than one lot is called </a:t>
            </a:r>
            <a:r>
              <a:rPr lang="en-US" sz="1600" b="1" dirty="0" smtClean="0">
                <a:solidFill>
                  <a:srgbClr val="0070C0"/>
                </a:solidFill>
              </a:rPr>
              <a:t>odd lot</a:t>
            </a:r>
            <a:r>
              <a:rPr lang="en-US" sz="1600" dirty="0" smtClean="0"/>
              <a:t>. In HK, the lot size varies from stock to stock. In SG, it’s always 100</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600" b="1" dirty="0" smtClean="0"/>
              <a:t>Tick Size</a:t>
            </a:r>
            <a:r>
              <a:rPr lang="en-US" sz="1600" dirty="0" smtClean="0"/>
              <a:t>: the </a:t>
            </a:r>
            <a:r>
              <a:rPr lang="en-US" sz="1600" b="1" dirty="0" smtClean="0">
                <a:solidFill>
                  <a:srgbClr val="0070C0"/>
                </a:solidFill>
              </a:rPr>
              <a:t>smallest unit of price increment or </a:t>
            </a:r>
            <a:r>
              <a:rPr lang="en-US" sz="1600" b="1" dirty="0">
                <a:solidFill>
                  <a:srgbClr val="0070C0"/>
                </a:solidFill>
              </a:rPr>
              <a:t>decrement</a:t>
            </a:r>
            <a:r>
              <a:rPr lang="en-US" sz="1600" dirty="0"/>
              <a:t>. </a:t>
            </a:r>
            <a:r>
              <a:rPr lang="en-US" sz="1600" dirty="0" smtClean="0"/>
              <a:t>In US, after Decimalization, all the tick size is 0.01 and also the lot size is 1 and hence made programming Algo system easier.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4037228050"/>
              </p:ext>
            </p:extLst>
          </p:nvPr>
        </p:nvGraphicFramePr>
        <p:xfrm>
          <a:off x="2411760" y="3622923"/>
          <a:ext cx="2808312" cy="2501265"/>
        </p:xfrm>
        <a:graphic>
          <a:graphicData uri="http://schemas.openxmlformats.org/drawingml/2006/table">
            <a:tbl>
              <a:tblPr>
                <a:tableStyleId>{5C22544A-7EE6-4342-B048-85BDC9FD1C3A}</a:tableStyleId>
              </a:tblPr>
              <a:tblGrid>
                <a:gridCol w="864096"/>
                <a:gridCol w="864096"/>
                <a:gridCol w="1080120"/>
              </a:tblGrid>
              <a:tr h="192021">
                <a:tc>
                  <a:txBody>
                    <a:bodyPr/>
                    <a:lstStyle/>
                    <a:p>
                      <a:pPr algn="r" fontAlgn="b"/>
                      <a:r>
                        <a:rPr lang="en-US" sz="1200" b="1" i="0" u="none" strike="noStrike" dirty="0" smtClean="0">
                          <a:solidFill>
                            <a:srgbClr val="0000FF"/>
                          </a:solidFill>
                          <a:effectLst/>
                          <a:latin typeface="Arial"/>
                        </a:rPr>
                        <a:t>Min</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Max</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b="1" i="0" u="none" strike="noStrike" dirty="0" smtClean="0">
                          <a:solidFill>
                            <a:srgbClr val="0000FF"/>
                          </a:solidFill>
                          <a:effectLst/>
                          <a:latin typeface="Arial"/>
                        </a:rPr>
                        <a:t>Tick Size</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0.01</a:t>
                      </a:r>
                      <a:endParaRPr lang="en-US" sz="1200" b="1" i="0" u="none" strike="noStrike" dirty="0">
                        <a:solidFill>
                          <a:srgbClr val="0000FF"/>
                        </a:solidFill>
                        <a:effectLst/>
                        <a:latin typeface="Arial"/>
                      </a:endParaRPr>
                    </a:p>
                  </a:txBody>
                  <a:tcPr marL="9525" marR="9525" marT="9525" marB="0" anchor="b"/>
                </a:tc>
                <a:tc>
                  <a:txBody>
                    <a:bodyPr/>
                    <a:lstStyle/>
                    <a:p>
                      <a:pPr algn="r" fontAlgn="b"/>
                      <a:r>
                        <a:rPr lang="en-US" sz="1200" u="none" strike="noStrike" dirty="0">
                          <a:effectLst/>
                        </a:rPr>
                        <a:t>0</a:t>
                      </a:r>
                      <a:endParaRPr lang="en-US" sz="1200" b="1" i="0" u="none" strike="noStrike" dirty="0">
                        <a:solidFill>
                          <a:srgbClr val="0000FF"/>
                        </a:solidFill>
                        <a:effectLst/>
                        <a:latin typeface="Arial"/>
                      </a:endParaRPr>
                    </a:p>
                  </a:txBody>
                  <a:tcPr marL="9525" marR="9525" marT="9525" marB="0" anchor="b"/>
                </a:tc>
              </a:tr>
              <a:tr h="192021">
                <a:tc>
                  <a:txBody>
                    <a:bodyPr/>
                    <a:lstStyle/>
                    <a:p>
                      <a:pPr algn="r" fontAlgn="b"/>
                      <a:r>
                        <a:rPr lang="en-US" sz="1200" u="none" strike="noStrike">
                          <a:effectLst/>
                        </a:rPr>
                        <a:t>0.01</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0.001</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0.25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c>
                  <a:txBody>
                    <a:bodyPr/>
                    <a:lstStyle/>
                    <a:p>
                      <a:pPr algn="r" fontAlgn="b"/>
                      <a:r>
                        <a:rPr lang="en-US" sz="1200" u="none" strike="noStrike">
                          <a:effectLst/>
                        </a:rPr>
                        <a:t>0.005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0.5</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0.05</a:t>
                      </a:r>
                      <a:endParaRPr lang="en-US" sz="1200" b="0" i="0" u="none" strike="noStrike">
                        <a:effectLst/>
                        <a:latin typeface="Arial"/>
                      </a:endParaRPr>
                    </a:p>
                  </a:txBody>
                  <a:tcPr marL="9525" marR="9525" marT="9525" marB="0" anchor="b"/>
                </a:tc>
              </a:tr>
              <a:tr h="192021">
                <a:tc>
                  <a:txBody>
                    <a:bodyPr/>
                    <a:lstStyle/>
                    <a:p>
                      <a:pPr algn="r" fontAlgn="b"/>
                      <a:r>
                        <a:rPr lang="en-US" sz="1200" u="none" strike="noStrike">
                          <a:effectLst/>
                        </a:rPr>
                        <a:t>100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0.5</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1000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1</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2000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2</a:t>
                      </a:r>
                      <a:endParaRPr lang="en-US" sz="1200" b="0" i="0" u="none" strike="noStrike" dirty="0">
                        <a:effectLst/>
                        <a:latin typeface="Arial"/>
                      </a:endParaRPr>
                    </a:p>
                  </a:txBody>
                  <a:tcPr marL="9525" marR="9525" marT="9525" marB="0" anchor="b"/>
                </a:tc>
              </a:tr>
              <a:tr h="192021">
                <a:tc>
                  <a:txBody>
                    <a:bodyPr/>
                    <a:lstStyle/>
                    <a:p>
                      <a:pPr algn="r" fontAlgn="b"/>
                      <a:r>
                        <a:rPr lang="en-US" sz="1200" u="none" strike="noStrike">
                          <a:effectLst/>
                        </a:rPr>
                        <a:t>5000</a:t>
                      </a:r>
                      <a:endParaRPr lang="en-US" sz="1200" b="0" i="0" u="none" strike="noStrike">
                        <a:effectLst/>
                        <a:latin typeface="Arial"/>
                      </a:endParaRPr>
                    </a:p>
                  </a:txBody>
                  <a:tcPr marL="9525" marR="9525" marT="9525" marB="0" anchor="b"/>
                </a:tc>
                <a:tc>
                  <a:txBody>
                    <a:bodyPr/>
                    <a:lstStyle/>
                    <a:p>
                      <a:pPr algn="r" fontAlgn="b"/>
                      <a:r>
                        <a:rPr lang="en-US" sz="1200" u="none" strike="noStrike">
                          <a:effectLst/>
                        </a:rPr>
                        <a:t>9995</a:t>
                      </a:r>
                      <a:endParaRPr lang="en-US" sz="1200" b="0" i="0" u="none" strike="noStrike">
                        <a:effectLst/>
                        <a:latin typeface="Arial"/>
                      </a:endParaRPr>
                    </a:p>
                  </a:txBody>
                  <a:tcPr marL="9525" marR="9525" marT="9525" marB="0" anchor="b"/>
                </a:tc>
                <a:tc>
                  <a:txBody>
                    <a:bodyPr/>
                    <a:lstStyle/>
                    <a:p>
                      <a:pPr algn="r" fontAlgn="b"/>
                      <a:r>
                        <a:rPr lang="en-US" sz="1200" u="none" strike="noStrike" dirty="0">
                          <a:effectLst/>
                        </a:rPr>
                        <a:t>5</a:t>
                      </a:r>
                      <a:endParaRPr lang="en-US" sz="1200" b="0" i="0" u="none" strike="noStrike" dirty="0">
                        <a:effectLst/>
                        <a:latin typeface="Arial"/>
                      </a:endParaRPr>
                    </a:p>
                  </a:txBody>
                  <a:tcPr marL="9525" marR="9525" marT="9525" marB="0" anchor="b"/>
                </a:tc>
              </a:tr>
            </a:tbl>
          </a:graphicData>
        </a:graphic>
      </p:graphicFrame>
      <p:sp>
        <p:nvSpPr>
          <p:cNvPr id="6" name="TextBox 5"/>
          <p:cNvSpPr txBox="1"/>
          <p:nvPr/>
        </p:nvSpPr>
        <p:spPr>
          <a:xfrm>
            <a:off x="5508104" y="5755967"/>
            <a:ext cx="2448272" cy="338554"/>
          </a:xfrm>
          <a:prstGeom prst="rect">
            <a:avLst/>
          </a:prstGeom>
          <a:noFill/>
        </p:spPr>
        <p:txBody>
          <a:bodyPr wrap="square" rtlCol="0">
            <a:spAutoFit/>
          </a:bodyPr>
          <a:lstStyle/>
          <a:p>
            <a:r>
              <a:rPr lang="en-US" sz="1600" dirty="0" smtClean="0"/>
              <a:t>HK Tick Size table</a:t>
            </a:r>
            <a:endParaRPr lang="en-US" sz="1600" dirty="0"/>
          </a:p>
        </p:txBody>
      </p:sp>
    </p:spTree>
    <p:extLst>
      <p:ext uri="{BB962C8B-B14F-4D97-AF65-F5344CB8AC3E}">
        <p14:creationId xmlns:p14="http://schemas.microsoft.com/office/powerpoint/2010/main" val="40732786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Exchange and Rules </a:t>
            </a:r>
            <a:r>
              <a:rPr lang="en-US" dirty="0" smtClean="0"/>
              <a:t>– Price Range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Price range</a:t>
            </a:r>
            <a:r>
              <a:rPr lang="en-US" sz="1800" dirty="0" smtClean="0"/>
              <a:t>: the max and min trading price of a stock</a:t>
            </a:r>
          </a:p>
          <a:p>
            <a:pPr marL="457200" indent="-457200">
              <a:buFont typeface="Arial" panose="020B0604020202020204" pitchFamily="34" charset="0"/>
              <a:buChar char="•"/>
            </a:pPr>
            <a:endParaRPr lang="en-US" sz="1800" dirty="0"/>
          </a:p>
          <a:p>
            <a:pPr marL="0" indent="0"/>
            <a:endParaRPr lang="en-US" sz="1800" dirty="0"/>
          </a:p>
        </p:txBody>
      </p:sp>
      <p:graphicFrame>
        <p:nvGraphicFramePr>
          <p:cNvPr id="2" name="Table 1"/>
          <p:cNvGraphicFramePr>
            <a:graphicFrameLocks noGrp="1"/>
          </p:cNvGraphicFramePr>
          <p:nvPr>
            <p:extLst>
              <p:ext uri="{D42A27DB-BD31-4B8C-83A1-F6EECF244321}">
                <p14:modId xmlns:p14="http://schemas.microsoft.com/office/powerpoint/2010/main" val="3301432682"/>
              </p:ext>
            </p:extLst>
          </p:nvPr>
        </p:nvGraphicFramePr>
        <p:xfrm>
          <a:off x="1115616" y="2276872"/>
          <a:ext cx="6096000" cy="2921000"/>
        </p:xfrm>
        <a:graphic>
          <a:graphicData uri="http://schemas.openxmlformats.org/drawingml/2006/table">
            <a:tbl>
              <a:tblPr firstRow="1" bandRow="1">
                <a:tableStyleId>{21E4AEA4-8DFA-4A89-87EB-49C32662AFE0}</a:tableStyleId>
              </a:tblPr>
              <a:tblGrid>
                <a:gridCol w="1584176"/>
                <a:gridCol w="4511824"/>
              </a:tblGrid>
              <a:tr h="370840">
                <a:tc>
                  <a:txBody>
                    <a:bodyPr/>
                    <a:lstStyle/>
                    <a:p>
                      <a:r>
                        <a:rPr lang="en-US" sz="1600" dirty="0" smtClean="0"/>
                        <a:t>Market</a:t>
                      </a:r>
                      <a:endParaRPr lang="en-US" sz="1600" dirty="0"/>
                    </a:p>
                  </a:txBody>
                  <a:tcPr/>
                </a:tc>
                <a:tc>
                  <a:txBody>
                    <a:bodyPr/>
                    <a:lstStyle/>
                    <a:p>
                      <a:endParaRPr lang="en-US" sz="1600" dirty="0"/>
                    </a:p>
                  </a:txBody>
                  <a:tcPr/>
                </a:tc>
              </a:tr>
              <a:tr h="370840">
                <a:tc>
                  <a:txBody>
                    <a:bodyPr/>
                    <a:lstStyle/>
                    <a:p>
                      <a:r>
                        <a:rPr lang="en-US" sz="1600" dirty="0" smtClean="0"/>
                        <a:t>Hong Kong</a:t>
                      </a:r>
                      <a:endParaRPr lang="en-US" sz="1600" dirty="0"/>
                    </a:p>
                  </a:txBody>
                  <a:tcPr/>
                </a:tc>
                <a:tc>
                  <a:txBody>
                    <a:bodyPr/>
                    <a:lstStyle/>
                    <a:p>
                      <a:r>
                        <a:rPr lang="en-US" sz="1600" dirty="0" smtClean="0"/>
                        <a:t>Quotation Rule: Order price not away more than 24 spreads from </a:t>
                      </a:r>
                      <a:r>
                        <a:rPr lang="en-US" sz="1600" dirty="0" err="1" smtClean="0"/>
                        <a:t>nomimal</a:t>
                      </a:r>
                      <a:r>
                        <a:rPr lang="en-US" sz="1600" dirty="0" smtClean="0"/>
                        <a:t> price in </a:t>
                      </a:r>
                      <a:r>
                        <a:rPr lang="en-US" sz="1600" dirty="0" err="1" smtClean="0"/>
                        <a:t>Cont</a:t>
                      </a:r>
                      <a:r>
                        <a:rPr lang="en-US" sz="1600" dirty="0" smtClean="0"/>
                        <a:t> Trading; +/- 24 in Auction</a:t>
                      </a:r>
                    </a:p>
                    <a:p>
                      <a:endParaRPr lang="en-US" sz="1600" dirty="0" smtClean="0"/>
                    </a:p>
                  </a:txBody>
                  <a:tcPr/>
                </a:tc>
              </a:tr>
              <a:tr h="370840">
                <a:tc>
                  <a:txBody>
                    <a:bodyPr/>
                    <a:lstStyle/>
                    <a:p>
                      <a:r>
                        <a:rPr lang="en-US" sz="1600" dirty="0" smtClean="0"/>
                        <a:t>Taiwan</a:t>
                      </a:r>
                      <a:endParaRPr lang="en-US" sz="1600" dirty="0"/>
                    </a:p>
                  </a:txBody>
                  <a:tcPr/>
                </a:tc>
                <a:tc>
                  <a:txBody>
                    <a:bodyPr/>
                    <a:lstStyle/>
                    <a:p>
                      <a:r>
                        <a:rPr lang="en-US" sz="1600" dirty="0" smtClean="0"/>
                        <a:t>10% from </a:t>
                      </a:r>
                      <a:r>
                        <a:rPr lang="en-US" sz="1600" baseline="0" dirty="0" smtClean="0"/>
                        <a:t>close</a:t>
                      </a:r>
                      <a:endParaRPr lang="en-US" sz="1600" dirty="0"/>
                    </a:p>
                  </a:txBody>
                  <a:tcPr/>
                </a:tc>
              </a:tr>
              <a:tr h="370840">
                <a:tc>
                  <a:txBody>
                    <a:bodyPr/>
                    <a:lstStyle/>
                    <a:p>
                      <a:r>
                        <a:rPr lang="en-US" sz="1600" dirty="0" smtClean="0"/>
                        <a:t>China</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Singapore</a:t>
                      </a:r>
                      <a:endParaRPr lang="en-US" sz="1600" dirty="0"/>
                    </a:p>
                  </a:txBody>
                  <a:tcPr/>
                </a:tc>
                <a:tc>
                  <a:txBody>
                    <a:bodyPr/>
                    <a:lstStyle/>
                    <a:p>
                      <a:r>
                        <a:rPr lang="en-US" sz="1600" dirty="0" smtClean="0"/>
                        <a:t>10% from close</a:t>
                      </a:r>
                      <a:endParaRPr lang="en-US" sz="1600" dirty="0"/>
                    </a:p>
                  </a:txBody>
                  <a:tcPr/>
                </a:tc>
              </a:tr>
              <a:tr h="370840">
                <a:tc>
                  <a:txBody>
                    <a:bodyPr/>
                    <a:lstStyle/>
                    <a:p>
                      <a:r>
                        <a:rPr lang="en-US" sz="1600" dirty="0" smtClean="0"/>
                        <a:t>Korea</a:t>
                      </a:r>
                      <a:endParaRPr lang="en-US" sz="1600" dirty="0"/>
                    </a:p>
                  </a:txBody>
                  <a:tcPr/>
                </a:tc>
                <a:tc>
                  <a:txBody>
                    <a:bodyPr/>
                    <a:lstStyle/>
                    <a:p>
                      <a:r>
                        <a:rPr lang="en-US" sz="1600" dirty="0" smtClean="0"/>
                        <a:t>15% from close</a:t>
                      </a:r>
                      <a:endParaRPr lang="en-US" sz="1600" dirty="0"/>
                    </a:p>
                  </a:txBody>
                  <a:tcPr/>
                </a:tc>
              </a:tr>
            </a:tbl>
          </a:graphicData>
        </a:graphic>
      </p:graphicFrame>
      <p:sp>
        <p:nvSpPr>
          <p:cNvPr id="4" name="TextBox 3"/>
          <p:cNvSpPr txBox="1"/>
          <p:nvPr/>
        </p:nvSpPr>
        <p:spPr>
          <a:xfrm>
            <a:off x="755576" y="5517232"/>
            <a:ext cx="7529112" cy="338554"/>
          </a:xfrm>
          <a:prstGeom prst="rect">
            <a:avLst/>
          </a:prstGeom>
          <a:noFill/>
        </p:spPr>
        <p:txBody>
          <a:bodyPr wrap="none" rtlCol="0">
            <a:spAutoFit/>
          </a:bodyPr>
          <a:lstStyle/>
          <a:p>
            <a:r>
              <a:rPr lang="en-US" sz="1600" dirty="0" smtClean="0"/>
              <a:t>HK uses </a:t>
            </a:r>
            <a:r>
              <a:rPr lang="en-US" sz="1600" b="1" dirty="0" smtClean="0">
                <a:solidFill>
                  <a:srgbClr val="0070C0"/>
                </a:solidFill>
              </a:rPr>
              <a:t>dynamic price range </a:t>
            </a:r>
            <a:r>
              <a:rPr lang="en-US" sz="1600" dirty="0" smtClean="0"/>
              <a:t>which is the most difficult to program and monitor</a:t>
            </a:r>
            <a:endParaRPr lang="en-US" sz="1600" dirty="0"/>
          </a:p>
        </p:txBody>
      </p:sp>
    </p:spTree>
    <p:extLst>
      <p:ext uri="{BB962C8B-B14F-4D97-AF65-F5344CB8AC3E}">
        <p14:creationId xmlns:p14="http://schemas.microsoft.com/office/powerpoint/2010/main" val="34743018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Volatility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Volatility Control Mechanism (VCM): prevent or control the </a:t>
            </a:r>
            <a:r>
              <a:rPr lang="en-US" sz="1800" b="1" dirty="0" smtClean="0">
                <a:solidFill>
                  <a:srgbClr val="0070C0"/>
                </a:solidFill>
              </a:rPr>
              <a:t>extreme volatility</a:t>
            </a:r>
            <a:r>
              <a:rPr lang="en-US" sz="1800" dirty="0" smtClean="0"/>
              <a:t> and provide </a:t>
            </a:r>
            <a:r>
              <a:rPr lang="en-US" sz="1800" b="1" dirty="0" smtClean="0">
                <a:solidFill>
                  <a:srgbClr val="0070C0"/>
                </a:solidFill>
              </a:rPr>
              <a:t>cool down period</a:t>
            </a:r>
            <a:r>
              <a:rPr lang="en-US" sz="1800" dirty="0" smtClean="0"/>
              <a:t>: </a:t>
            </a:r>
            <a:r>
              <a:rPr lang="en-US" sz="1800" dirty="0" smtClean="0">
                <a:hlinkClick r:id="rId2"/>
              </a:rPr>
              <a:t>https</a:t>
            </a:r>
            <a:r>
              <a:rPr lang="en-US" sz="1800" dirty="0">
                <a:hlinkClick r:id="rId2"/>
              </a:rPr>
              <a:t>://</a:t>
            </a:r>
            <a:r>
              <a:rPr lang="en-US" sz="1800" dirty="0" smtClean="0">
                <a:hlinkClick r:id="rId2"/>
              </a:rPr>
              <a:t>www.hkex.com.hk/vcm/en/index.htm</a:t>
            </a:r>
            <a:endParaRPr lang="en-US" sz="18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p:txBody>
      </p:sp>
      <p:pic>
        <p:nvPicPr>
          <p:cNvPr id="2" name="Picture 1" descr="Trading Mechanism for VCM Eng.pdf - Google Chrome"/>
          <p:cNvPicPr>
            <a:picLocks noChangeAspect="1"/>
          </p:cNvPicPr>
          <p:nvPr/>
        </p:nvPicPr>
        <p:blipFill rotWithShape="1">
          <a:blip r:embed="rId3">
            <a:extLst>
              <a:ext uri="{28A0092B-C50C-407E-A947-70E740481C1C}">
                <a14:useLocalDpi xmlns:a14="http://schemas.microsoft.com/office/drawing/2010/main" val="0"/>
              </a:ext>
            </a:extLst>
          </a:blip>
          <a:srcRect l="11562" t="22216" r="13437" b="9887"/>
          <a:stretch/>
        </p:blipFill>
        <p:spPr>
          <a:xfrm>
            <a:off x="540668" y="2348880"/>
            <a:ext cx="7727689" cy="3960440"/>
          </a:xfrm>
          <a:prstGeom prst="rect">
            <a:avLst/>
          </a:prstGeom>
        </p:spPr>
      </p:pic>
    </p:spTree>
    <p:extLst>
      <p:ext uri="{BB962C8B-B14F-4D97-AF65-F5344CB8AC3E}">
        <p14:creationId xmlns:p14="http://schemas.microsoft.com/office/powerpoint/2010/main" val="204375325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108</a:t>
            </a:fld>
            <a:endParaRPr lang="en-US" sz="1400" dirty="0">
              <a:latin typeface="Arial" charset="0"/>
            </a:endParaRPr>
          </a:p>
        </p:txBody>
      </p:sp>
      <p:sp>
        <p:nvSpPr>
          <p:cNvPr id="3" name="Title 2"/>
          <p:cNvSpPr>
            <a:spLocks noGrp="1"/>
          </p:cNvSpPr>
          <p:nvPr>
            <p:ph type="title" idx="4294967295"/>
          </p:nvPr>
        </p:nvSpPr>
        <p:spPr>
          <a:xfrm>
            <a:off x="107504" y="620713"/>
            <a:ext cx="8510587" cy="1000125"/>
          </a:xfrm>
        </p:spPr>
        <p:txBody>
          <a:bodyPr>
            <a:normAutofit/>
          </a:bodyPr>
          <a:lstStyle/>
          <a:p>
            <a:r>
              <a:rPr lang="en-US" dirty="0"/>
              <a:t>Exchange and </a:t>
            </a:r>
            <a:r>
              <a:rPr lang="en-US" dirty="0" smtClean="0"/>
              <a:t>Rules – HK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3"/>
              </a:rPr>
              <a:t>https://www.hkex.com.hk/Services/Trading/Securities/Overview/Trading-Mechanism?sc_lang=en</a:t>
            </a:r>
            <a:endParaRPr lang="en-US" sz="1600" dirty="0" smtClean="0"/>
          </a:p>
          <a:p>
            <a:endParaRPr lang="en-US" sz="1800" dirty="0" smtClean="0"/>
          </a:p>
          <a:p>
            <a:pPr>
              <a:buFont typeface="Arial" panose="020B0604020202020204" pitchFamily="34" charset="0"/>
              <a:buChar char="•"/>
            </a:pPr>
            <a:r>
              <a:rPr lang="en-US" sz="1800" b="1" dirty="0" smtClean="0"/>
              <a:t>Order Type</a:t>
            </a:r>
            <a:r>
              <a:rPr lang="en-US" sz="1800" dirty="0" smtClean="0"/>
              <a:t>: </a:t>
            </a:r>
            <a:r>
              <a:rPr lang="en-US" sz="1800" b="1" dirty="0" smtClean="0">
                <a:solidFill>
                  <a:srgbClr val="0070C0"/>
                </a:solidFill>
              </a:rPr>
              <a:t>At-auction, At-auction Limit, Enhanced Limit, Special Enhanced Limit</a:t>
            </a:r>
            <a:r>
              <a:rPr lang="en-US" sz="1800" dirty="0" smtClean="0"/>
              <a:t> (Fill-And-Kill)</a:t>
            </a:r>
          </a:p>
          <a:p>
            <a:pPr lvl="1">
              <a:buFont typeface="Arial" panose="020B0604020202020204" pitchFamily="34" charset="0"/>
              <a:buChar char="•"/>
            </a:pPr>
            <a:r>
              <a:rPr lang="en-US" sz="1600" dirty="0" smtClean="0"/>
              <a:t>(Enhanced Limit only on </a:t>
            </a:r>
            <a:r>
              <a:rPr lang="en-US" sz="1600" b="1" dirty="0" smtClean="0">
                <a:solidFill>
                  <a:srgbClr val="0070C0"/>
                </a:solidFill>
              </a:rPr>
              <a:t>order entry</a:t>
            </a:r>
            <a:r>
              <a:rPr lang="en-US" sz="1600" dirty="0" smtClean="0"/>
              <a:t>. Once it is in order book, it becomes </a:t>
            </a:r>
            <a:r>
              <a:rPr lang="en-US" sz="1600" b="1" dirty="0" smtClean="0">
                <a:solidFill>
                  <a:srgbClr val="0070C0"/>
                </a:solidFill>
              </a:rPr>
              <a:t>limit order</a:t>
            </a:r>
            <a:r>
              <a:rPr lang="en-US" sz="1600" dirty="0"/>
              <a:t>.</a:t>
            </a:r>
            <a:r>
              <a:rPr lang="en-US" sz="1600" b="1" dirty="0" smtClean="0">
                <a:solidFill>
                  <a:srgbClr val="0070C0"/>
                </a:solidFill>
              </a:rPr>
              <a:t> </a:t>
            </a:r>
            <a:r>
              <a:rPr lang="en-US" sz="1600" dirty="0" smtClean="0"/>
              <a:t>Price amend to a wrong price could result in </a:t>
            </a:r>
            <a:r>
              <a:rPr lang="en-US" sz="1600" b="1" dirty="0" smtClean="0">
                <a:solidFill>
                  <a:srgbClr val="0070C0"/>
                </a:solidFill>
              </a:rPr>
              <a:t>order rejection</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a:solidFill>
                  <a:srgbClr val="0070C0"/>
                </a:solidFill>
              </a:rPr>
              <a:t>Nominal Price </a:t>
            </a:r>
            <a:r>
              <a:rPr lang="en-US" sz="1800" dirty="0"/>
              <a:t>&amp; Quotation Rules, Closing Price </a:t>
            </a:r>
            <a:r>
              <a:rPr lang="en-US" sz="1800" b="1" dirty="0">
                <a:solidFill>
                  <a:srgbClr val="0070C0"/>
                </a:solidFill>
              </a:rPr>
              <a:t>adjustment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Non-CAS closing price </a:t>
            </a:r>
            <a:r>
              <a:rPr lang="en-US" sz="1800" dirty="0"/>
              <a:t>calculation (Throttle Management)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Shows Broker ID</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a:solidFill>
                  <a:srgbClr val="0070C0"/>
                </a:solidFill>
              </a:rPr>
              <a:t>China Connect</a:t>
            </a: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73341302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109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50092745"/>
              </p:ext>
            </p:extLst>
          </p:nvPr>
        </p:nvGraphicFramePr>
        <p:xfrm>
          <a:off x="899592" y="1988840"/>
          <a:ext cx="7272808" cy="32969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Taiwan</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0070C0"/>
                          </a:solidFill>
                        </a:rPr>
                        <a:t>Mini-batch</a:t>
                      </a:r>
                      <a:r>
                        <a:rPr lang="en-US" sz="1400" dirty="0" smtClean="0"/>
                        <a:t> at every 20s at continuous</a:t>
                      </a:r>
                      <a:r>
                        <a:rPr lang="en-US" sz="1400" baseline="0" dirty="0" smtClean="0"/>
                        <a:t> trading session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No market data update during auctions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r>
              <a:tr h="370840">
                <a:tc>
                  <a:txBody>
                    <a:bodyPr/>
                    <a:lstStyle/>
                    <a:p>
                      <a:r>
                        <a:rPr lang="en-US" sz="1400" dirty="0" smtClean="0"/>
                        <a:t>Japan</a:t>
                      </a:r>
                      <a:endParaRPr lang="en-US" sz="1400" dirty="0"/>
                    </a:p>
                  </a:txBody>
                  <a:tcPr/>
                </a:tc>
                <a:tc>
                  <a:txBody>
                    <a:bodyPr/>
                    <a:lstStyle/>
                    <a:p>
                      <a:r>
                        <a:rPr lang="en-US" sz="1400" dirty="0" smtClean="0"/>
                        <a:t>Use </a:t>
                      </a:r>
                      <a:r>
                        <a:rPr lang="en-US" sz="1400" b="1" dirty="0" smtClean="0">
                          <a:solidFill>
                            <a:srgbClr val="0070C0"/>
                          </a:solidFill>
                        </a:rPr>
                        <a:t>Special Indication </a:t>
                      </a:r>
                      <a:r>
                        <a:rPr lang="en-US" sz="1400" dirty="0" smtClean="0"/>
                        <a:t>to avoid</a:t>
                      </a:r>
                      <a:r>
                        <a:rPr lang="en-US" sz="1400" baseline="0" dirty="0" smtClean="0"/>
                        <a:t> big price move</a:t>
                      </a:r>
                    </a:p>
                    <a:p>
                      <a:r>
                        <a:rPr lang="en-US" sz="1400" baseline="0" dirty="0" smtClean="0"/>
                        <a:t>SQ Days – Future Price Calculation affect trading behavior</a:t>
                      </a:r>
                    </a:p>
                    <a:p>
                      <a:r>
                        <a:rPr lang="en-US" sz="1400" baseline="0" dirty="0" smtClean="0"/>
                        <a:t>Stock </a:t>
                      </a:r>
                      <a:r>
                        <a:rPr lang="en-US" sz="1400" b="1" baseline="0" dirty="0" smtClean="0">
                          <a:solidFill>
                            <a:srgbClr val="0070C0"/>
                          </a:solidFill>
                        </a:rPr>
                        <a:t>doesn't open </a:t>
                      </a:r>
                      <a:r>
                        <a:rPr lang="en-US" sz="1400" baseline="0" dirty="0" smtClean="0"/>
                        <a:t>if (auction) market orders not fully filled</a:t>
                      </a:r>
                    </a:p>
                    <a:p>
                      <a:endParaRPr lang="en-US" sz="1400" dirty="0"/>
                    </a:p>
                  </a:txBody>
                  <a:tcPr/>
                </a:tc>
              </a:tr>
              <a:tr h="370840">
                <a:tc>
                  <a:txBody>
                    <a:bodyPr/>
                    <a:lstStyle/>
                    <a:p>
                      <a:r>
                        <a:rPr lang="en-US" sz="1400" dirty="0" smtClean="0"/>
                        <a:t>Australia</a:t>
                      </a:r>
                      <a:endParaRPr lang="en-US" sz="1400" dirty="0"/>
                    </a:p>
                  </a:txBody>
                  <a:tcPr/>
                </a:tc>
                <a:tc>
                  <a:txBody>
                    <a:bodyPr/>
                    <a:lstStyle/>
                    <a:p>
                      <a:r>
                        <a:rPr lang="en-US" sz="1400" b="1" dirty="0" smtClean="0">
                          <a:solidFill>
                            <a:srgbClr val="0070C0"/>
                          </a:solidFill>
                        </a:rPr>
                        <a:t>Stage opening </a:t>
                      </a:r>
                      <a:r>
                        <a:rPr lang="en-US" sz="1400" dirty="0" smtClean="0"/>
                        <a:t>based on symbol names</a:t>
                      </a:r>
                    </a:p>
                    <a:p>
                      <a:r>
                        <a:rPr lang="en-US" sz="1400" dirty="0" smtClean="0"/>
                        <a:t>Central Point Order (Peg-to-mid)</a:t>
                      </a:r>
                    </a:p>
                    <a:p>
                      <a:endParaRPr lang="en-US" sz="1400" dirty="0"/>
                    </a:p>
                  </a:txBody>
                  <a:tcPr/>
                </a:tc>
              </a:tr>
              <a:tr h="370840">
                <a:tc>
                  <a:txBody>
                    <a:bodyPr/>
                    <a:lstStyle/>
                    <a:p>
                      <a:r>
                        <a:rPr lang="en-US" sz="1400" dirty="0" smtClean="0"/>
                        <a:t>Korea </a:t>
                      </a:r>
                      <a:endParaRPr lang="en-US" sz="1400" dirty="0"/>
                    </a:p>
                  </a:txBody>
                  <a:tcPr/>
                </a:tc>
                <a:tc>
                  <a:txBody>
                    <a:bodyPr/>
                    <a:lstStyle/>
                    <a:p>
                      <a:r>
                        <a:rPr lang="en-US" sz="1400" b="1" dirty="0" smtClean="0">
                          <a:solidFill>
                            <a:srgbClr val="0070C0"/>
                          </a:solidFill>
                        </a:rPr>
                        <a:t>Entrance Exam </a:t>
                      </a:r>
                      <a:r>
                        <a:rPr lang="en-US" sz="1400" dirty="0" smtClean="0"/>
                        <a:t>day delay opening hour</a:t>
                      </a:r>
                    </a:p>
                    <a:p>
                      <a:r>
                        <a:rPr lang="en-US" sz="1400" dirty="0" smtClean="0"/>
                        <a:t>Trading</a:t>
                      </a:r>
                      <a:r>
                        <a:rPr lang="en-US" sz="1400" baseline="0" dirty="0" smtClean="0"/>
                        <a:t> Systems </a:t>
                      </a:r>
                      <a:r>
                        <a:rPr lang="en-US" sz="1400" b="1" baseline="0" dirty="0" smtClean="0"/>
                        <a:t>located</a:t>
                      </a:r>
                      <a:r>
                        <a:rPr lang="en-US" sz="1400" baseline="0" dirty="0" smtClean="0"/>
                        <a:t> in KR (send with IP address)</a:t>
                      </a:r>
                    </a:p>
                  </a:txBody>
                  <a:tcPr/>
                </a:tc>
              </a:tr>
            </a:tbl>
          </a:graphicData>
        </a:graphic>
      </p:graphicFrame>
      <p:sp>
        <p:nvSpPr>
          <p:cNvPr id="4" name="TextBox 3"/>
          <p:cNvSpPr txBox="1"/>
          <p:nvPr/>
        </p:nvSpPr>
        <p:spPr>
          <a:xfrm>
            <a:off x="935435" y="5550331"/>
            <a:ext cx="6264696" cy="830997"/>
          </a:xfrm>
          <a:prstGeom prst="rect">
            <a:avLst/>
          </a:prstGeom>
          <a:noFill/>
        </p:spPr>
        <p:txBody>
          <a:bodyPr wrap="square" rtlCol="0">
            <a:spAutoFit/>
          </a:bodyPr>
          <a:lstStyle/>
          <a:p>
            <a:r>
              <a:rPr lang="en-US" sz="1600" dirty="0" smtClean="0"/>
              <a:t>Taiwan &amp; Korea: </a:t>
            </a:r>
            <a:r>
              <a:rPr lang="en-US" sz="1600" b="1" dirty="0">
                <a:solidFill>
                  <a:srgbClr val="0070C0"/>
                </a:solidFill>
              </a:rPr>
              <a:t>ID market </a:t>
            </a:r>
            <a:r>
              <a:rPr lang="en-US" sz="1600" dirty="0"/>
              <a:t>(show the investor</a:t>
            </a:r>
            <a:r>
              <a:rPr lang="en-US" sz="1600" dirty="0" smtClean="0"/>
              <a:t>); some stocks (like telco and media companies) subject to </a:t>
            </a:r>
            <a:r>
              <a:rPr lang="en-US" sz="1600" b="1" dirty="0" smtClean="0">
                <a:solidFill>
                  <a:srgbClr val="0070C0"/>
                </a:solidFill>
              </a:rPr>
              <a:t>foreign holding limit</a:t>
            </a:r>
            <a:endParaRPr lang="en-US" sz="1600" b="1" dirty="0">
              <a:solidFill>
                <a:srgbClr val="0070C0"/>
              </a:solidFill>
            </a:endParaRPr>
          </a:p>
          <a:p>
            <a:endParaRPr lang="en-US" sz="1600" dirty="0"/>
          </a:p>
        </p:txBody>
      </p:sp>
    </p:spTree>
    <p:extLst>
      <p:ext uri="{BB962C8B-B14F-4D97-AF65-F5344CB8AC3E}">
        <p14:creationId xmlns:p14="http://schemas.microsoft.com/office/powerpoint/2010/main" val="3776566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a:t>
            </a:r>
            <a:r>
              <a:rPr lang="en-US" dirty="0"/>
              <a:t>: </a:t>
            </a:r>
            <a:r>
              <a:rPr lang="en-US" dirty="0" smtClean="0"/>
              <a:t>1987-10-19 Black </a:t>
            </a:r>
            <a:r>
              <a:rPr lang="en-US" dirty="0"/>
              <a:t>Monday </a:t>
            </a:r>
          </a:p>
        </p:txBody>
      </p:sp>
      <p:sp>
        <p:nvSpPr>
          <p:cNvPr id="2" name="TextBox 1"/>
          <p:cNvSpPr txBox="1"/>
          <p:nvPr/>
        </p:nvSpPr>
        <p:spPr>
          <a:xfrm>
            <a:off x="539552" y="1829723"/>
            <a:ext cx="4032448"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DJIA fell </a:t>
            </a:r>
            <a:r>
              <a:rPr lang="en-US" sz="1800" dirty="0"/>
              <a:t>exactly 508 points to 1,738.74 (22.61</a:t>
            </a:r>
            <a:r>
              <a:rPr lang="en-US" sz="1800" dirty="0" smtClean="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Many </a:t>
            </a:r>
            <a:r>
              <a:rPr lang="en-US" sz="1800" dirty="0"/>
              <a:t>blamed </a:t>
            </a:r>
            <a:r>
              <a:rPr lang="en-US" sz="1800" b="1" dirty="0">
                <a:solidFill>
                  <a:srgbClr val="0070C0"/>
                </a:solidFill>
              </a:rPr>
              <a:t>program trading strategies</a:t>
            </a:r>
            <a:r>
              <a:rPr lang="en-US" sz="1800" dirty="0"/>
              <a:t> for blindly selling stocks as markets fell, exacerbating the </a:t>
            </a:r>
            <a:r>
              <a:rPr lang="en-US" sz="1800" dirty="0" smtClean="0"/>
              <a:t>decline</a:t>
            </a:r>
          </a:p>
        </p:txBody>
      </p:sp>
      <p:pic>
        <p:nvPicPr>
          <p:cNvPr id="3076" name="Picture 4"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88332"/>
            <a:ext cx="371475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935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Exchange and Rules - </a:t>
            </a:r>
            <a:r>
              <a:rPr lang="en-US" dirty="0" smtClean="0"/>
              <a:t>Highlights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345718057"/>
              </p:ext>
            </p:extLst>
          </p:nvPr>
        </p:nvGraphicFramePr>
        <p:xfrm>
          <a:off x="899592" y="1988840"/>
          <a:ext cx="7272808" cy="3576320"/>
        </p:xfrm>
        <a:graphic>
          <a:graphicData uri="http://schemas.openxmlformats.org/drawingml/2006/table">
            <a:tbl>
              <a:tblPr firstRow="1" bandRow="1">
                <a:tableStyleId>{5C22544A-7EE6-4342-B048-85BDC9FD1C3A}</a:tableStyleId>
              </a:tblPr>
              <a:tblGrid>
                <a:gridCol w="1440160"/>
                <a:gridCol w="5832648"/>
              </a:tblGrid>
              <a:tr h="370840">
                <a:tc>
                  <a:txBody>
                    <a:bodyPr/>
                    <a:lstStyle/>
                    <a:p>
                      <a:r>
                        <a:rPr lang="en-US" sz="1400" dirty="0" smtClean="0"/>
                        <a:t>Market</a:t>
                      </a:r>
                      <a:endParaRPr lang="en-US" sz="1400" dirty="0"/>
                    </a:p>
                  </a:txBody>
                  <a:tcPr/>
                </a:tc>
                <a:tc>
                  <a:txBody>
                    <a:bodyPr/>
                    <a:lstStyle/>
                    <a:p>
                      <a:endParaRPr lang="en-US" sz="1400" dirty="0"/>
                    </a:p>
                  </a:txBody>
                  <a:tcPr/>
                </a:tc>
              </a:tr>
              <a:tr h="370840">
                <a:tc>
                  <a:txBody>
                    <a:bodyPr/>
                    <a:lstStyle/>
                    <a:p>
                      <a:r>
                        <a:rPr lang="en-US" sz="1400" dirty="0" smtClean="0"/>
                        <a:t>Singapore</a:t>
                      </a:r>
                      <a:endParaRPr lang="en-US" sz="1400" dirty="0"/>
                    </a:p>
                  </a:txBody>
                  <a:tcPr/>
                </a:tc>
                <a:tc>
                  <a:txBody>
                    <a:bodyPr/>
                    <a:lstStyle/>
                    <a:p>
                      <a:r>
                        <a:rPr lang="en-US" sz="1400" dirty="0" smtClean="0"/>
                        <a:t>IPO start at </a:t>
                      </a:r>
                      <a:r>
                        <a:rPr lang="en-US" sz="1400" b="1" dirty="0" smtClean="0">
                          <a:solidFill>
                            <a:srgbClr val="0070C0"/>
                          </a:solidFill>
                        </a:rPr>
                        <a:t>half day</a:t>
                      </a:r>
                    </a:p>
                    <a:p>
                      <a:r>
                        <a:rPr lang="en-US" sz="1400" dirty="0" smtClean="0"/>
                        <a:t>Force key</a:t>
                      </a:r>
                    </a:p>
                    <a:p>
                      <a:r>
                        <a:rPr lang="en-US" sz="1400" dirty="0" smtClean="0"/>
                        <a:t>Tick size based on currency</a:t>
                      </a:r>
                    </a:p>
                    <a:p>
                      <a:r>
                        <a:rPr lang="en-US" sz="1400" dirty="0" smtClean="0"/>
                        <a:t>Buy-in, Unit Share market</a:t>
                      </a:r>
                    </a:p>
                    <a:p>
                      <a:endParaRPr lang="en-US" sz="1400" dirty="0"/>
                    </a:p>
                  </a:txBody>
                  <a:tcPr/>
                </a:tc>
              </a:tr>
              <a:tr h="370840">
                <a:tc>
                  <a:txBody>
                    <a:bodyPr/>
                    <a:lstStyle/>
                    <a:p>
                      <a:r>
                        <a:rPr lang="en-US" sz="1400" dirty="0" smtClean="0"/>
                        <a:t>India</a:t>
                      </a:r>
                      <a:endParaRPr lang="en-US" sz="1400" dirty="0"/>
                    </a:p>
                  </a:txBody>
                  <a:tcPr/>
                </a:tc>
                <a:tc>
                  <a:txBody>
                    <a:bodyPr/>
                    <a:lstStyle/>
                    <a:p>
                      <a:r>
                        <a:rPr lang="en-US" sz="1400" dirty="0" smtClean="0"/>
                        <a:t>Cannot determine</a:t>
                      </a:r>
                      <a:r>
                        <a:rPr lang="en-US" sz="1400" baseline="0" dirty="0" smtClean="0"/>
                        <a:t> on or </a:t>
                      </a:r>
                      <a:r>
                        <a:rPr lang="en-US" sz="1400" b="1" baseline="0" dirty="0" smtClean="0">
                          <a:solidFill>
                            <a:srgbClr val="0070C0"/>
                          </a:solidFill>
                        </a:rPr>
                        <a:t>off exchange trade type</a:t>
                      </a:r>
                    </a:p>
                    <a:p>
                      <a:r>
                        <a:rPr lang="en-US" sz="1400" baseline="0" dirty="0" smtClean="0"/>
                        <a:t>BSE and NSE </a:t>
                      </a:r>
                      <a:r>
                        <a:rPr lang="en-US" sz="1400" b="1" baseline="0" dirty="0" smtClean="0">
                          <a:solidFill>
                            <a:srgbClr val="0070C0"/>
                          </a:solidFill>
                        </a:rPr>
                        <a:t>parallel trading </a:t>
                      </a:r>
                      <a:r>
                        <a:rPr lang="en-US" sz="1400" baseline="0" dirty="0" smtClean="0"/>
                        <a:t>(SOR logic)</a:t>
                      </a:r>
                    </a:p>
                    <a:p>
                      <a:r>
                        <a:rPr lang="en-US" sz="1400" baseline="0" dirty="0" smtClean="0"/>
                        <a:t>Closing Price by </a:t>
                      </a:r>
                      <a:r>
                        <a:rPr lang="en-US" sz="1400" b="1" baseline="0" dirty="0" smtClean="0">
                          <a:solidFill>
                            <a:srgbClr val="0070C0"/>
                          </a:solidFill>
                        </a:rPr>
                        <a:t>last 30-min VWAP</a:t>
                      </a:r>
                    </a:p>
                    <a:p>
                      <a:endParaRPr lang="en-US" sz="1400" dirty="0"/>
                    </a:p>
                  </a:txBody>
                  <a:tcPr/>
                </a:tc>
              </a:tr>
              <a:tr h="370840">
                <a:tc>
                  <a:txBody>
                    <a:bodyPr/>
                    <a:lstStyle/>
                    <a:p>
                      <a:r>
                        <a:rPr lang="en-US" sz="1400" dirty="0" smtClean="0"/>
                        <a:t>Thailand</a:t>
                      </a:r>
                      <a:endParaRPr lang="en-US" sz="1400" dirty="0"/>
                    </a:p>
                  </a:txBody>
                  <a:tcPr/>
                </a:tc>
                <a:tc>
                  <a:txBody>
                    <a:bodyPr/>
                    <a:lstStyle/>
                    <a:p>
                      <a:r>
                        <a:rPr lang="en-US" sz="1400" dirty="0" smtClean="0"/>
                        <a:t>Local/Foreign</a:t>
                      </a:r>
                      <a:r>
                        <a:rPr lang="en-US" sz="1400" baseline="0" dirty="0" smtClean="0"/>
                        <a:t> board vs NVDR (Non-Voting Depository Receipts)</a:t>
                      </a:r>
                    </a:p>
                    <a:p>
                      <a:r>
                        <a:rPr lang="en-US" sz="1400" dirty="0" smtClean="0"/>
                        <a:t>Publish Order (exchange </a:t>
                      </a:r>
                      <a:r>
                        <a:rPr lang="en-US" sz="1400" b="1" dirty="0" smtClean="0">
                          <a:solidFill>
                            <a:srgbClr val="0070C0"/>
                          </a:solidFill>
                        </a:rPr>
                        <a:t>Iceberg</a:t>
                      </a:r>
                      <a:r>
                        <a:rPr lang="en-US" sz="1400" dirty="0" smtClean="0"/>
                        <a:t> order)</a:t>
                      </a:r>
                    </a:p>
                    <a:p>
                      <a:endParaRPr lang="en-US" sz="1400" dirty="0"/>
                    </a:p>
                  </a:txBody>
                  <a:tcPr/>
                </a:tc>
              </a:tr>
              <a:tr h="370840">
                <a:tc>
                  <a:txBody>
                    <a:bodyPr/>
                    <a:lstStyle/>
                    <a:p>
                      <a:r>
                        <a:rPr lang="en-US" sz="1400" dirty="0" smtClean="0"/>
                        <a:t>Indonesia</a:t>
                      </a:r>
                      <a:endParaRPr lang="en-US" sz="1400" dirty="0"/>
                    </a:p>
                  </a:txBody>
                  <a:tcPr/>
                </a:tc>
                <a:tc>
                  <a:txBody>
                    <a:bodyPr/>
                    <a:lstStyle/>
                    <a:p>
                      <a:r>
                        <a:rPr lang="en-US" sz="1400" dirty="0" smtClean="0"/>
                        <a:t>Friday trading hours are different due to </a:t>
                      </a:r>
                      <a:r>
                        <a:rPr lang="en-US" sz="1400" b="1" dirty="0" smtClean="0">
                          <a:solidFill>
                            <a:srgbClr val="0070C0"/>
                          </a:solidFill>
                        </a:rPr>
                        <a:t>religious</a:t>
                      </a:r>
                      <a:r>
                        <a:rPr lang="en-US" sz="1400" b="1" baseline="0" dirty="0" smtClean="0">
                          <a:solidFill>
                            <a:srgbClr val="0070C0"/>
                          </a:solidFill>
                        </a:rPr>
                        <a:t> reason</a:t>
                      </a:r>
                      <a:endParaRPr lang="en-US" sz="1400" b="1" dirty="0">
                        <a:solidFill>
                          <a:srgbClr val="0070C0"/>
                        </a:solidFill>
                      </a:endParaRPr>
                    </a:p>
                  </a:txBody>
                  <a:tcPr/>
                </a:tc>
              </a:tr>
            </a:tbl>
          </a:graphicData>
        </a:graphic>
      </p:graphicFrame>
    </p:spTree>
    <p:extLst>
      <p:ext uri="{BB962C8B-B14F-4D97-AF65-F5344CB8AC3E}">
        <p14:creationId xmlns:p14="http://schemas.microsoft.com/office/powerpoint/2010/main" val="32573321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smtClean="0">
                <a:hlinkClick r:id="rId2"/>
              </a:rPr>
              <a:t>SFC reprimands and fines Sun Hung Kai Investment Services Limited</a:t>
            </a:r>
            <a:endParaRPr lang="en-US" sz="1400" dirty="0" smtClean="0"/>
          </a:p>
          <a:p>
            <a:pPr marL="0" indent="0"/>
            <a:r>
              <a:rPr lang="en-US" sz="1400" dirty="0" smtClean="0"/>
              <a:t>Fined </a:t>
            </a:r>
            <a:r>
              <a:rPr lang="en-US" sz="1400" b="1" dirty="0">
                <a:solidFill>
                  <a:srgbClr val="0070C0"/>
                </a:solidFill>
              </a:rPr>
              <a:t>$1.5 million </a:t>
            </a:r>
            <a:r>
              <a:rPr lang="en-US" sz="1400" dirty="0"/>
              <a:t>for internal control failures relating to an erroneous buy order for </a:t>
            </a:r>
            <a:r>
              <a:rPr lang="en-US" sz="1400" b="1" dirty="0">
                <a:solidFill>
                  <a:srgbClr val="0070C0"/>
                </a:solidFill>
              </a:rPr>
              <a:t>two billion shares of China </a:t>
            </a:r>
            <a:r>
              <a:rPr lang="en-US" sz="1400" b="1" dirty="0" smtClean="0">
                <a:solidFill>
                  <a:srgbClr val="0070C0"/>
                </a:solidFill>
              </a:rPr>
              <a:t>Life</a:t>
            </a:r>
            <a:r>
              <a:rPr lang="en-US" sz="1400" dirty="0" smtClean="0"/>
              <a:t>. </a:t>
            </a:r>
            <a:r>
              <a:rPr lang="en-US" sz="1400" dirty="0"/>
              <a:t>On 8 September 2011, an account executive of SHKIS received an order from a client to buy </a:t>
            </a:r>
            <a:r>
              <a:rPr lang="en-US" sz="1400" b="1" dirty="0">
                <a:solidFill>
                  <a:srgbClr val="0070C0"/>
                </a:solidFill>
              </a:rPr>
              <a:t>25,000 shares of China Life at $18.82</a:t>
            </a:r>
            <a:r>
              <a:rPr lang="en-US" sz="1400" dirty="0"/>
              <a:t>. The account executive, however, mistakenly inputted “</a:t>
            </a:r>
            <a:r>
              <a:rPr lang="en-US" sz="1400" b="1" dirty="0">
                <a:solidFill>
                  <a:srgbClr val="0070C0"/>
                </a:solidFill>
              </a:rPr>
              <a:t>2,500,018,000</a:t>
            </a:r>
            <a:r>
              <a:rPr lang="en-US" sz="1400" dirty="0"/>
              <a:t>” shares as the order quantity. The dealing system of SHKIS automatically split the erroneous order into </a:t>
            </a:r>
            <a:r>
              <a:rPr lang="en-US" sz="1400" b="1" dirty="0">
                <a:solidFill>
                  <a:srgbClr val="0070C0"/>
                </a:solidFill>
              </a:rPr>
              <a:t>834 smaller orders </a:t>
            </a:r>
            <a:r>
              <a:rPr lang="en-US" sz="1400" dirty="0"/>
              <a:t>which were then sent to the market</a:t>
            </a:r>
            <a:endParaRPr lang="en-US" sz="1400" dirty="0" smtClean="0"/>
          </a:p>
          <a:p>
            <a:pPr marL="0" indent="0"/>
            <a:endParaRPr lang="en-US" sz="1600" b="1" dirty="0">
              <a:solidFill>
                <a:srgbClr val="0070C0"/>
              </a:solidFill>
            </a:endParaRPr>
          </a:p>
          <a:p>
            <a:pPr marL="0" indent="0"/>
            <a:r>
              <a:rPr lang="en-US" sz="1400" dirty="0">
                <a:hlinkClick r:id="rId3"/>
              </a:rPr>
              <a:t>SFC reprimands and fines Credit Suisse (Hong Kong) </a:t>
            </a:r>
            <a:r>
              <a:rPr lang="en-US" sz="1400" dirty="0" smtClean="0">
                <a:hlinkClick r:id="rId3"/>
              </a:rPr>
              <a:t>Limited</a:t>
            </a:r>
            <a:endParaRPr lang="en-US" sz="1400" dirty="0" smtClean="0"/>
          </a:p>
          <a:p>
            <a:pPr marL="0" indent="0"/>
            <a:r>
              <a:rPr lang="en-US" sz="1400" dirty="0" smtClean="0"/>
              <a:t>Fined a </a:t>
            </a:r>
            <a:r>
              <a:rPr lang="en-US" sz="1400" dirty="0"/>
              <a:t>total of </a:t>
            </a:r>
            <a:r>
              <a:rPr lang="en-US" sz="1400" b="1" dirty="0">
                <a:solidFill>
                  <a:srgbClr val="0070C0"/>
                </a:solidFill>
              </a:rPr>
              <a:t>$39.3 million </a:t>
            </a:r>
            <a:r>
              <a:rPr lang="en-US" sz="1400" dirty="0"/>
              <a:t>for regulatory breaches, including failures in </a:t>
            </a:r>
            <a:r>
              <a:rPr lang="en-US" sz="1400" b="1" dirty="0">
                <a:solidFill>
                  <a:srgbClr val="0070C0"/>
                </a:solidFill>
              </a:rPr>
              <a:t>segregating client securities</a:t>
            </a:r>
            <a:r>
              <a:rPr lang="en-US" sz="1400" dirty="0"/>
              <a:t>, reporting direct business transactions, complying with </a:t>
            </a:r>
            <a:r>
              <a:rPr lang="en-US" sz="1400" b="1" dirty="0">
                <a:solidFill>
                  <a:srgbClr val="0070C0"/>
                </a:solidFill>
              </a:rPr>
              <a:t>short selling requirements</a:t>
            </a:r>
          </a:p>
          <a:p>
            <a:pPr marL="0" indent="0"/>
            <a:endParaRPr lang="en-US" sz="1400" dirty="0"/>
          </a:p>
          <a:p>
            <a:pPr marL="0" indent="0"/>
            <a:r>
              <a:rPr lang="en-US" sz="1400" dirty="0">
                <a:hlinkClick r:id="rId4"/>
              </a:rPr>
              <a:t>SFC reprimands and fines Interactive Brokers </a:t>
            </a:r>
            <a:endParaRPr lang="en-US" sz="1400" dirty="0" smtClean="0"/>
          </a:p>
          <a:p>
            <a:pPr marL="0" indent="0"/>
            <a:r>
              <a:rPr lang="en-US" sz="1400" b="1" dirty="0">
                <a:solidFill>
                  <a:srgbClr val="0070C0"/>
                </a:solidFill>
              </a:rPr>
              <a:t>Fined $4.5 million </a:t>
            </a:r>
            <a:r>
              <a:rPr lang="en-US" sz="1400" dirty="0" smtClean="0"/>
              <a:t>for </a:t>
            </a:r>
            <a:r>
              <a:rPr lang="en-US" sz="1400" dirty="0"/>
              <a:t>its execution of </a:t>
            </a:r>
            <a:r>
              <a:rPr lang="en-US" sz="1400" b="1" dirty="0">
                <a:solidFill>
                  <a:srgbClr val="0070C0"/>
                </a:solidFill>
              </a:rPr>
              <a:t>market orders </a:t>
            </a:r>
            <a:r>
              <a:rPr lang="en-US" sz="1400" dirty="0"/>
              <a:t>using electronic and </a:t>
            </a:r>
            <a:r>
              <a:rPr lang="en-US" sz="1400" b="1" dirty="0">
                <a:solidFill>
                  <a:srgbClr val="0070C0"/>
                </a:solidFill>
              </a:rPr>
              <a:t>algorithmic trading systems</a:t>
            </a:r>
            <a:r>
              <a:rPr lang="en-US" sz="1400" dirty="0" smtClean="0"/>
              <a:t>. The </a:t>
            </a:r>
            <a:r>
              <a:rPr lang="en-US" sz="1400" dirty="0"/>
              <a:t>SFC’s disciplinary action followed two market disruption incidents in 2015 and 2016 where the share prices of Hong Kong-listed O-Net Communications (Group) Limited and AAG Energy Holdings Limited were </a:t>
            </a:r>
            <a:r>
              <a:rPr lang="en-US" sz="1400" b="1" dirty="0">
                <a:solidFill>
                  <a:srgbClr val="0070C0"/>
                </a:solidFill>
              </a:rPr>
              <a:t>ramped up by 48.7 per cent and 126 per cent, respectively, in less than two minutes</a:t>
            </a:r>
            <a:r>
              <a:rPr lang="en-US" sz="1400" dirty="0"/>
              <a:t>.</a:t>
            </a:r>
          </a:p>
          <a:p>
            <a:pPr marL="0" indent="0"/>
            <a:endParaRPr lang="en-US" sz="1400" dirty="0"/>
          </a:p>
        </p:txBody>
      </p:sp>
    </p:spTree>
    <p:extLst>
      <p:ext uri="{BB962C8B-B14F-4D97-AF65-F5344CB8AC3E}">
        <p14:creationId xmlns:p14="http://schemas.microsoft.com/office/powerpoint/2010/main" val="291168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549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Fat </a:t>
            </a:r>
            <a:r>
              <a:rPr lang="en-US" sz="1600" b="1" dirty="0"/>
              <a:t>Finger Limit (FFL</a:t>
            </a:r>
            <a:r>
              <a:rPr lang="en-US" sz="1600" b="1" dirty="0" smtClean="0"/>
              <a:t>): </a:t>
            </a:r>
            <a:r>
              <a:rPr lang="en-US" sz="1600" dirty="0" smtClean="0"/>
              <a:t>set the max quantity &amp; notional, price deviation </a:t>
            </a:r>
            <a:r>
              <a:rPr lang="en-US" sz="1600" dirty="0"/>
              <a:t>to </a:t>
            </a:r>
            <a:r>
              <a:rPr lang="en-US" sz="1600" dirty="0" smtClean="0"/>
              <a:t>catch </a:t>
            </a:r>
            <a:r>
              <a:rPr lang="en-US" sz="1600" dirty="0"/>
              <a:t>unrealistic inputs </a:t>
            </a:r>
            <a:r>
              <a:rPr lang="en-US" sz="1600" dirty="0" smtClean="0"/>
              <a:t>due </a:t>
            </a:r>
            <a:r>
              <a:rPr lang="en-US" sz="1600" dirty="0"/>
              <a:t>to </a:t>
            </a:r>
            <a:r>
              <a:rPr lang="en-US" sz="1600" b="1" dirty="0">
                <a:solidFill>
                  <a:srgbClr val="0070C0"/>
                </a:solidFill>
              </a:rPr>
              <a:t>extreme market conditions, </a:t>
            </a:r>
            <a:r>
              <a:rPr lang="en-US" sz="1600" b="1" dirty="0" smtClean="0">
                <a:solidFill>
                  <a:srgbClr val="0070C0"/>
                </a:solidFill>
              </a:rPr>
              <a:t>human typos </a:t>
            </a:r>
            <a:r>
              <a:rPr lang="en-US" sz="1600" b="1" dirty="0">
                <a:solidFill>
                  <a:srgbClr val="0070C0"/>
                </a:solidFill>
              </a:rPr>
              <a:t>or erroneous setup</a:t>
            </a:r>
          </a:p>
          <a:p>
            <a:pPr lvl="1"/>
            <a:endParaRPr lang="en-US" sz="1800" dirty="0" smtClean="0"/>
          </a:p>
          <a:p>
            <a:pPr lvl="1"/>
            <a:r>
              <a:rPr lang="en-US" sz="1600" b="1" dirty="0" smtClean="0"/>
              <a:t>Transactions limit</a:t>
            </a:r>
            <a:r>
              <a:rPr lang="en-US" sz="1600" dirty="0" smtClean="0"/>
              <a:t>: no. of repeated cancel/resend (may be seen as </a:t>
            </a:r>
            <a:r>
              <a:rPr lang="en-US" sz="1600" b="1" dirty="0" smtClean="0">
                <a:solidFill>
                  <a:srgbClr val="0070C0"/>
                </a:solidFill>
              </a:rPr>
              <a:t>flashing order </a:t>
            </a:r>
            <a:r>
              <a:rPr lang="en-US" sz="1600" dirty="0" smtClean="0"/>
              <a:t>for false signal); limit the no. of trans per minute</a:t>
            </a:r>
          </a:p>
          <a:p>
            <a:pPr lvl="1"/>
            <a:endParaRPr lang="en-US" sz="1600" dirty="0" smtClean="0"/>
          </a:p>
          <a:p>
            <a:pPr lvl="1"/>
            <a:r>
              <a:rPr lang="en-US" sz="1600" b="1" dirty="0" smtClean="0"/>
              <a:t>Price Impact</a:t>
            </a:r>
            <a:r>
              <a:rPr lang="en-US" sz="1600" dirty="0" smtClean="0"/>
              <a:t>: </a:t>
            </a:r>
            <a:r>
              <a:rPr lang="en-US" sz="1600" b="1" dirty="0">
                <a:solidFill>
                  <a:srgbClr val="0070C0"/>
                </a:solidFill>
              </a:rPr>
              <a:t>snap a starting reference price </a:t>
            </a:r>
            <a:r>
              <a:rPr lang="en-US" sz="1600" dirty="0" smtClean="0"/>
              <a:t>and set the </a:t>
            </a:r>
            <a:r>
              <a:rPr lang="en-US" sz="1600" dirty="0" err="1" smtClean="0"/>
              <a:t>Algo</a:t>
            </a:r>
            <a:r>
              <a:rPr lang="en-US" sz="1600" dirty="0" smtClean="0"/>
              <a:t> trading price range (usually in steps of 3%, 5%, 10% etc.)</a:t>
            </a:r>
            <a:endParaRPr lang="en-US" sz="1600" dirty="0"/>
          </a:p>
          <a:p>
            <a:pPr marL="457200" lvl="1" indent="0">
              <a:buNone/>
            </a:pPr>
            <a:endParaRPr lang="en-US" sz="1600" dirty="0" smtClean="0"/>
          </a:p>
          <a:p>
            <a:pPr marL="800100" lvl="1" indent="-342900">
              <a:buFont typeface="Arial" panose="020B0604020202020204" pitchFamily="34" charset="0"/>
              <a:buChar char="•"/>
            </a:pPr>
            <a:r>
              <a:rPr lang="en-US" sz="1600" b="1" dirty="0" smtClean="0"/>
              <a:t>Prevent Own Execution</a:t>
            </a:r>
            <a:r>
              <a:rPr lang="en-US" sz="1600" dirty="0" smtClean="0"/>
              <a:t>: For certain </a:t>
            </a:r>
            <a:r>
              <a:rPr lang="en-US" sz="1600" dirty="0" err="1" smtClean="0"/>
              <a:t>Algos</a:t>
            </a:r>
            <a:r>
              <a:rPr lang="en-US" sz="1600" dirty="0" smtClean="0"/>
              <a:t> (Market Making), Buy/Sell </a:t>
            </a:r>
            <a:r>
              <a:rPr lang="en-US" sz="1600" dirty="0"/>
              <a:t>price can never been crossed as it will lead to executions. This may be deemed as </a:t>
            </a:r>
            <a:r>
              <a:rPr lang="en-US" sz="1600" b="1" dirty="0">
                <a:solidFill>
                  <a:srgbClr val="0070C0"/>
                </a:solidFill>
              </a:rPr>
              <a:t>creating fake </a:t>
            </a:r>
            <a:r>
              <a:rPr lang="en-US" sz="1600" b="1" dirty="0" smtClean="0">
                <a:solidFill>
                  <a:srgbClr val="0070C0"/>
                </a:solidFill>
              </a:rPr>
              <a:t>transactions</a:t>
            </a:r>
          </a:p>
          <a:p>
            <a:pPr marL="800100" lvl="1" indent="-342900">
              <a:buFont typeface="Arial" panose="020B0604020202020204" pitchFamily="34" charset="0"/>
              <a:buChar char="•"/>
            </a:pPr>
            <a:endParaRPr lang="en-US" sz="1600" b="1" dirty="0" smtClean="0"/>
          </a:p>
          <a:p>
            <a:pPr marL="800100" lvl="1" indent="-342900">
              <a:buFont typeface="Arial" panose="020B0604020202020204" pitchFamily="34" charset="0"/>
              <a:buChar char="•"/>
            </a:pPr>
            <a:r>
              <a:rPr lang="en-US" sz="1600" b="1" dirty="0" smtClean="0"/>
              <a:t>Order </a:t>
            </a:r>
            <a:r>
              <a:rPr lang="en-US" sz="1600" b="1" dirty="0"/>
              <a:t>Monitoring</a:t>
            </a:r>
            <a:r>
              <a:rPr lang="en-US" sz="1600" dirty="0"/>
              <a:t>: order overfill; </a:t>
            </a:r>
            <a:r>
              <a:rPr lang="en-US" sz="1600" b="1" dirty="0">
                <a:solidFill>
                  <a:srgbClr val="0070C0"/>
                </a:solidFill>
              </a:rPr>
              <a:t>order pending </a:t>
            </a:r>
            <a:r>
              <a:rPr lang="en-US" sz="1600" dirty="0"/>
              <a:t>for too long (e.g. connection lost)</a:t>
            </a:r>
          </a:p>
          <a:p>
            <a:pPr marL="800100" lvl="1" indent="-342900">
              <a:buFont typeface="Arial" panose="020B0604020202020204" pitchFamily="34" charset="0"/>
              <a:buChar char="•"/>
            </a:pPr>
            <a:endParaRPr lang="en-US" sz="1600" b="1" dirty="0" smtClean="0">
              <a:solidFill>
                <a:srgbClr val="0070C0"/>
              </a:solidFill>
            </a:endParaRPr>
          </a:p>
          <a:p>
            <a:pPr marL="800100" lvl="1" indent="-342900">
              <a:buFont typeface="Arial" panose="020B0604020202020204" pitchFamily="34" charset="0"/>
              <a:buChar char="•"/>
            </a:pPr>
            <a:endParaRPr lang="en-US" sz="1600" b="1" dirty="0">
              <a:solidFill>
                <a:srgbClr val="0070C0"/>
              </a:solidFill>
            </a:endParaRPr>
          </a:p>
        </p:txBody>
      </p:sp>
    </p:spTree>
    <p:extLst>
      <p:ext uri="{BB962C8B-B14F-4D97-AF65-F5344CB8AC3E}">
        <p14:creationId xmlns:p14="http://schemas.microsoft.com/office/powerpoint/2010/main" val="330329069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Error &amp; Risk Control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a:buFont typeface="Arial" panose="020B0604020202020204" pitchFamily="34" charset="0"/>
              <a:buChar char="•"/>
            </a:pPr>
            <a:r>
              <a:rPr lang="en-US" sz="1800" b="1" dirty="0" smtClean="0"/>
              <a:t>Market data check</a:t>
            </a:r>
            <a:r>
              <a:rPr lang="en-US" sz="1800" dirty="0" smtClean="0"/>
              <a:t>: </a:t>
            </a:r>
            <a:r>
              <a:rPr lang="en-US" sz="1600" dirty="0" smtClean="0"/>
              <a:t>During continuous trading session, bid ask cannot be crossed</a:t>
            </a:r>
          </a:p>
          <a:p>
            <a:pPr marL="400050">
              <a:buFont typeface="Arial" panose="020B0604020202020204" pitchFamily="34" charset="0"/>
              <a:buChar char="•"/>
            </a:pPr>
            <a:endParaRPr lang="en-US" sz="1600" b="1" dirty="0" smtClean="0"/>
          </a:p>
          <a:p>
            <a:pPr marL="400050">
              <a:buFont typeface="Arial" panose="020B0604020202020204" pitchFamily="34" charset="0"/>
              <a:buChar char="•"/>
            </a:pPr>
            <a:r>
              <a:rPr lang="en-US" sz="1600" b="1" dirty="0" smtClean="0"/>
              <a:t>Emergency </a:t>
            </a:r>
            <a:r>
              <a:rPr lang="en-US" sz="1600" b="1" dirty="0"/>
              <a:t>Control</a:t>
            </a:r>
            <a:r>
              <a:rPr lang="en-US" sz="1600" dirty="0"/>
              <a:t>: A “</a:t>
            </a:r>
            <a:r>
              <a:rPr lang="en-US" sz="1600" b="1" dirty="0">
                <a:solidFill>
                  <a:srgbClr val="0070C0"/>
                </a:solidFill>
              </a:rPr>
              <a:t>panic</a:t>
            </a:r>
            <a:r>
              <a:rPr lang="en-US" sz="1600" dirty="0"/>
              <a:t>” button to cancel / pause all orders in case of emergency. Pause order when disconnect from market data (or </a:t>
            </a:r>
            <a:r>
              <a:rPr lang="en-US" sz="1600" b="1" dirty="0">
                <a:solidFill>
                  <a:srgbClr val="0070C0"/>
                </a:solidFill>
              </a:rPr>
              <a:t>stale market data</a:t>
            </a:r>
            <a:r>
              <a:rPr lang="en-US" sz="1600" dirty="0"/>
              <a:t>) or downstream systems (such as losing exchange connectivity). </a:t>
            </a:r>
          </a:p>
          <a:p>
            <a:pPr marL="400050">
              <a:buFont typeface="Arial" panose="020B0604020202020204" pitchFamily="34" charset="0"/>
              <a:buChar char="•"/>
            </a:pPr>
            <a:endParaRPr lang="en-US" sz="1600" dirty="0"/>
          </a:p>
          <a:p>
            <a:pPr marL="400050">
              <a:buFont typeface="Arial" panose="020B0604020202020204" pitchFamily="34" charset="0"/>
              <a:buChar char="•"/>
            </a:pPr>
            <a:r>
              <a:rPr lang="en-US" sz="1800" b="1" dirty="0" smtClean="0"/>
              <a:t>Environment Segregation</a:t>
            </a:r>
            <a:r>
              <a:rPr lang="en-US" sz="1800" dirty="0" smtClean="0"/>
              <a:t>: Development, QA and production environment needs to be separated properly (</a:t>
            </a:r>
            <a:r>
              <a:rPr lang="en-US" sz="1800" dirty="0" smtClean="0">
                <a:solidFill>
                  <a:srgbClr val="00B050"/>
                </a:solidFill>
              </a:rPr>
              <a:t>send QA order to production is the major disaster</a:t>
            </a:r>
            <a:r>
              <a:rPr lang="en-US" sz="1800" dirty="0" smtClean="0"/>
              <a:t>)</a:t>
            </a:r>
          </a:p>
          <a:p>
            <a:pPr marL="800100" lvl="1" indent="-342900">
              <a:buFont typeface="Arial" panose="020B0604020202020204" pitchFamily="34" charset="0"/>
              <a:buChar char="•"/>
            </a:pPr>
            <a:endParaRPr lang="en-US" sz="1600" dirty="0" smtClean="0"/>
          </a:p>
          <a:p>
            <a:pPr marL="400050">
              <a:buFont typeface="Arial" panose="020B0604020202020204" pitchFamily="34" charset="0"/>
              <a:buChar char="•"/>
            </a:pPr>
            <a:r>
              <a:rPr lang="en-US" sz="1800" dirty="0" smtClean="0"/>
              <a:t>Others (usually outside Algo system)</a:t>
            </a:r>
          </a:p>
          <a:p>
            <a:pPr marL="800100" lvl="1" indent="-342900">
              <a:buFont typeface="Arial" panose="020B0604020202020204" pitchFamily="34" charset="0"/>
              <a:buChar char="•"/>
            </a:pPr>
            <a:r>
              <a:rPr lang="en-US" sz="1600" b="1" dirty="0" smtClean="0"/>
              <a:t>Position </a:t>
            </a:r>
            <a:r>
              <a:rPr lang="en-US" sz="1600" b="1" dirty="0"/>
              <a:t>(inventory) </a:t>
            </a:r>
            <a:r>
              <a:rPr lang="en-US" sz="1600" b="1" dirty="0" smtClean="0"/>
              <a:t>Check</a:t>
            </a:r>
            <a:r>
              <a:rPr lang="en-US" sz="1600" dirty="0" smtClean="0"/>
              <a:t>: check if the client has enough position to do sell order</a:t>
            </a:r>
            <a:endParaRPr lang="en-US" sz="1600" dirty="0"/>
          </a:p>
          <a:p>
            <a:pPr marL="800100" lvl="1" indent="-342900">
              <a:buFont typeface="Arial" panose="020B0604020202020204" pitchFamily="34" charset="0"/>
              <a:buChar char="•"/>
            </a:pPr>
            <a:r>
              <a:rPr lang="en-US" sz="1600" b="1" dirty="0" smtClean="0"/>
              <a:t>Credit </a:t>
            </a:r>
            <a:r>
              <a:rPr lang="en-US" sz="1600" b="1" dirty="0"/>
              <a:t>Check</a:t>
            </a:r>
            <a:r>
              <a:rPr lang="en-US" sz="1600" dirty="0"/>
              <a:t>: </a:t>
            </a:r>
            <a:r>
              <a:rPr lang="en-US" sz="1600" dirty="0" smtClean="0"/>
              <a:t>has enough margin or money to buy the stocks</a:t>
            </a:r>
          </a:p>
          <a:p>
            <a:pPr marL="800100" lvl="1" indent="-342900">
              <a:buFont typeface="Arial" panose="020B0604020202020204" pitchFamily="34" charset="0"/>
              <a:buChar char="•"/>
            </a:pPr>
            <a:r>
              <a:rPr lang="en-US" sz="1600" b="1" dirty="0" smtClean="0"/>
              <a:t>Flagging</a:t>
            </a:r>
            <a:r>
              <a:rPr lang="en-US" sz="1600" dirty="0" smtClean="0"/>
              <a:t>: tag client vs house orders correctly</a:t>
            </a:r>
            <a:endParaRPr lang="en-US" sz="1600" dirty="0"/>
          </a:p>
          <a:p>
            <a:pPr marL="800100" lvl="1" indent="-342900">
              <a:buFont typeface="Arial" panose="020B0604020202020204" pitchFamily="34" charset="0"/>
              <a:buChar char="•"/>
            </a:pPr>
            <a:endParaRPr lang="en-US" sz="1600" dirty="0" smtClean="0"/>
          </a:p>
          <a:p>
            <a:pPr marL="1200150" lvl="2"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42556831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Dark Pool and Internal Crossing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&amp; Internal Cross: </a:t>
            </a:r>
            <a:r>
              <a:rPr lang="en-US" sz="1800" dirty="0" smtClean="0"/>
              <a:t>the order execution </a:t>
            </a:r>
            <a:r>
              <a:rPr lang="en-US" sz="1800" b="1" dirty="0" smtClean="0">
                <a:solidFill>
                  <a:srgbClr val="0070C0"/>
                </a:solidFill>
              </a:rPr>
              <a:t>outside the main exchange</a:t>
            </a:r>
          </a:p>
          <a:p>
            <a:pPr lvl="1">
              <a:buFont typeface="Arial" panose="020B0604020202020204" pitchFamily="34" charset="0"/>
              <a:buChar char="•"/>
            </a:pPr>
            <a:r>
              <a:rPr lang="en-US" sz="1600" dirty="0" smtClean="0"/>
              <a:t>dark means the price is </a:t>
            </a:r>
            <a:r>
              <a:rPr lang="en-US" sz="1600" b="1" dirty="0" smtClean="0">
                <a:solidFill>
                  <a:srgbClr val="0070C0"/>
                </a:solidFill>
              </a:rPr>
              <a:t>not visible </a:t>
            </a:r>
            <a:r>
              <a:rPr lang="en-US" sz="1600" dirty="0" smtClean="0"/>
              <a:t>to human traders</a:t>
            </a:r>
          </a:p>
          <a:p>
            <a:pPr lvl="1">
              <a:buFont typeface="Arial" panose="020B0604020202020204" pitchFamily="34" charset="0"/>
              <a:buChar char="•"/>
            </a:pPr>
            <a:r>
              <a:rPr lang="en-US" sz="1600" dirty="0" smtClean="0"/>
              <a:t>save commission and execute faster </a:t>
            </a:r>
            <a:endParaRPr lang="en-US" sz="1600" dirty="0"/>
          </a:p>
          <a:p>
            <a:pPr lvl="1">
              <a:buFont typeface="Arial" panose="020B0604020202020204" pitchFamily="34" charset="0"/>
              <a:buChar char="•"/>
            </a:pPr>
            <a:r>
              <a:rPr lang="en-US" sz="1600" dirty="0" smtClean="0"/>
              <a:t>without </a:t>
            </a:r>
            <a:r>
              <a:rPr lang="en-US" sz="1600" dirty="0"/>
              <a:t>signal the outsider</a:t>
            </a:r>
          </a:p>
          <a:p>
            <a:pPr lvl="1">
              <a:buFont typeface="Arial" panose="020B0604020202020204" pitchFamily="34" charset="0"/>
              <a:buChar char="•"/>
            </a:pPr>
            <a:r>
              <a:rPr lang="en-US" sz="1600" dirty="0" smtClean="0"/>
              <a:t>can execute at </a:t>
            </a:r>
            <a:r>
              <a:rPr lang="en-US" sz="1600" b="1" dirty="0" smtClean="0">
                <a:solidFill>
                  <a:srgbClr val="0070C0"/>
                </a:solidFill>
              </a:rPr>
              <a:t>mid-price or any price in between bid/ask </a:t>
            </a:r>
            <a:r>
              <a:rPr lang="en-US" sz="1600" dirty="0" smtClean="0"/>
              <a:t>(save </a:t>
            </a:r>
            <a:r>
              <a:rPr lang="en-US" sz="1600" dirty="0"/>
              <a:t>transaction </a:t>
            </a:r>
            <a:r>
              <a:rPr lang="en-US" sz="1600" dirty="0" smtClean="0"/>
              <a:t>cost to both buy or sell side)</a:t>
            </a:r>
            <a:endParaRPr lang="en-US" sz="1600" dirty="0"/>
          </a:p>
          <a:p>
            <a:pPr>
              <a:buFontTx/>
              <a:buChar char="-"/>
            </a:pPr>
            <a:endParaRPr lang="en-US" sz="1800" dirty="0"/>
          </a:p>
          <a:p>
            <a:pPr marL="285750" indent="-285750">
              <a:buFont typeface="Arial" panose="020B0604020202020204" pitchFamily="34" charset="0"/>
              <a:buChar char="•"/>
            </a:pPr>
            <a:r>
              <a:rPr lang="en-US" sz="1800" dirty="0" smtClean="0"/>
              <a:t> </a:t>
            </a:r>
            <a:r>
              <a:rPr lang="en-US" sz="1800" b="1" dirty="0"/>
              <a:t>Alternative Trading </a:t>
            </a:r>
            <a:r>
              <a:rPr lang="en-US" sz="1800" b="1" dirty="0" smtClean="0"/>
              <a:t>Venues:</a:t>
            </a:r>
            <a:r>
              <a:rPr lang="en-US" sz="1800" dirty="0" smtClean="0"/>
              <a:t> also called “</a:t>
            </a:r>
            <a:r>
              <a:rPr lang="en-US" sz="1800" b="1" dirty="0" smtClean="0">
                <a:solidFill>
                  <a:srgbClr val="0070C0"/>
                </a:solidFill>
              </a:rPr>
              <a:t>Lit</a:t>
            </a:r>
            <a:r>
              <a:rPr lang="en-US" sz="1800" dirty="0" smtClean="0"/>
              <a:t>” venue (contrast to dark). Another execution venue outside main exchange but the orders can be seen</a:t>
            </a:r>
            <a:endParaRPr lang="en-US" sz="1800" dirty="0"/>
          </a:p>
          <a:p>
            <a:endParaRPr lang="en-US" sz="1800" b="1" dirty="0" smtClean="0"/>
          </a:p>
          <a:p>
            <a:pPr>
              <a:buFont typeface="Arial" panose="020B0604020202020204" pitchFamily="34" charset="0"/>
              <a:buChar char="•"/>
            </a:pPr>
            <a:r>
              <a:rPr lang="en-US" sz="1800" b="1" dirty="0" smtClean="0"/>
              <a:t>Smart </a:t>
            </a:r>
            <a:r>
              <a:rPr lang="en-US" sz="1800" b="1" dirty="0"/>
              <a:t>order routing: </a:t>
            </a:r>
            <a:r>
              <a:rPr lang="en-US" sz="1800" dirty="0"/>
              <a:t>logic to </a:t>
            </a:r>
            <a:r>
              <a:rPr lang="en-US" sz="1800" b="1" dirty="0">
                <a:solidFill>
                  <a:srgbClr val="0070C0"/>
                </a:solidFill>
              </a:rPr>
              <a:t>decide </a:t>
            </a:r>
            <a:r>
              <a:rPr lang="en-US" sz="1800" b="1" dirty="0" smtClean="0">
                <a:solidFill>
                  <a:srgbClr val="0070C0"/>
                </a:solidFill>
              </a:rPr>
              <a:t>which venues</a:t>
            </a:r>
            <a:r>
              <a:rPr lang="en-US" sz="1800" dirty="0" smtClean="0"/>
              <a:t> (dark pool, lit venue, main exchange) to place the orders</a:t>
            </a:r>
            <a:endParaRPr lang="en-US" sz="1800" dirty="0"/>
          </a:p>
          <a:p>
            <a:endParaRPr lang="en-US" sz="1800" dirty="0" smtClean="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114</a:t>
            </a:fld>
            <a:endParaRPr lang="en-US" sz="1400" dirty="0">
              <a:latin typeface="Arial" charset="0"/>
            </a:endParaRPr>
          </a:p>
        </p:txBody>
      </p:sp>
    </p:spTree>
    <p:extLst>
      <p:ext uri="{BB962C8B-B14F-4D97-AF65-F5344CB8AC3E}">
        <p14:creationId xmlns:p14="http://schemas.microsoft.com/office/powerpoint/2010/main" val="15297159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smtClean="0"/>
              <a:t>Dark Pool and Internal Crossing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Dark </a:t>
            </a:r>
            <a:r>
              <a:rPr lang="en-US" sz="1800" b="1" dirty="0"/>
              <a:t>Pool </a:t>
            </a:r>
            <a:r>
              <a:rPr lang="en-US" sz="1800" b="1" dirty="0" smtClean="0"/>
              <a:t>related logic usually </a:t>
            </a:r>
            <a:r>
              <a:rPr lang="en-US" sz="1800" b="1" dirty="0"/>
              <a:t>has</a:t>
            </a:r>
          </a:p>
          <a:p>
            <a:pPr lvl="1">
              <a:buFont typeface="Arial" panose="020B0604020202020204" pitchFamily="34" charset="0"/>
              <a:buChar char="•"/>
            </a:pPr>
            <a:r>
              <a:rPr lang="en-US" sz="1600" b="1" dirty="0">
                <a:solidFill>
                  <a:srgbClr val="0070C0"/>
                </a:solidFill>
              </a:rPr>
              <a:t>anti-gaming</a:t>
            </a:r>
            <a:r>
              <a:rPr lang="en-US" sz="1600" dirty="0"/>
              <a:t>: “min execute quantity” to prevent pinging dark pool with small order</a:t>
            </a:r>
          </a:p>
          <a:p>
            <a:pPr lvl="1">
              <a:buFont typeface="Arial" panose="020B0604020202020204" pitchFamily="34" charset="0"/>
              <a:buChar char="•"/>
            </a:pPr>
            <a:r>
              <a:rPr lang="en-US" sz="1600" b="1" dirty="0">
                <a:solidFill>
                  <a:srgbClr val="0070C0"/>
                </a:solidFill>
              </a:rPr>
              <a:t>peg-to-mid</a:t>
            </a:r>
            <a:r>
              <a:rPr lang="en-US" sz="1600" dirty="0"/>
              <a:t> order type</a:t>
            </a:r>
          </a:p>
          <a:p>
            <a:pPr lvl="1">
              <a:buFont typeface="Arial" panose="020B0604020202020204" pitchFamily="34" charset="0"/>
              <a:buChar char="•"/>
            </a:pPr>
            <a:r>
              <a:rPr lang="en-US" sz="1600" dirty="0"/>
              <a:t>give </a:t>
            </a:r>
            <a:r>
              <a:rPr lang="en-US" sz="1600" b="1" dirty="0">
                <a:solidFill>
                  <a:srgbClr val="0070C0"/>
                </a:solidFill>
              </a:rPr>
              <a:t>preference</a:t>
            </a:r>
            <a:r>
              <a:rPr lang="en-US" sz="1600" dirty="0">
                <a:solidFill>
                  <a:srgbClr val="0070C0"/>
                </a:solidFill>
              </a:rPr>
              <a:t> </a:t>
            </a:r>
            <a:r>
              <a:rPr lang="en-US" sz="1600" dirty="0"/>
              <a:t>to certain (client) flow</a:t>
            </a:r>
          </a:p>
          <a:p>
            <a:pPr lvl="1">
              <a:buFont typeface="Arial" panose="020B0604020202020204" pitchFamily="34" charset="0"/>
              <a:buChar char="•"/>
            </a:pPr>
            <a:r>
              <a:rPr lang="en-US" sz="1600" dirty="0"/>
              <a:t>only match with certain type of </a:t>
            </a:r>
            <a:r>
              <a:rPr lang="en-US" sz="1600" dirty="0" smtClean="0"/>
              <a:t>flow</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Algo related enhancements</a:t>
            </a:r>
          </a:p>
          <a:p>
            <a:pPr lvl="1">
              <a:buFont typeface="Arial" panose="020B0604020202020204" pitchFamily="34" charset="0"/>
              <a:buChar char="•"/>
            </a:pPr>
            <a:r>
              <a:rPr lang="en-US" sz="1600" b="1" dirty="0" smtClean="0"/>
              <a:t>Stealth</a:t>
            </a:r>
            <a:r>
              <a:rPr lang="en-US" sz="1600" dirty="0" smtClean="0"/>
              <a:t>: can </a:t>
            </a:r>
            <a:r>
              <a:rPr lang="en-US" sz="1600" b="1" dirty="0" smtClean="0">
                <a:solidFill>
                  <a:srgbClr val="0070C0"/>
                </a:solidFill>
              </a:rPr>
              <a:t>rest all quantity </a:t>
            </a:r>
            <a:r>
              <a:rPr lang="en-US" sz="1600" dirty="0" smtClean="0"/>
              <a:t>in dark pool as the order is not visible to human</a:t>
            </a:r>
          </a:p>
          <a:p>
            <a:pPr lvl="1">
              <a:buFont typeface="Arial" panose="020B0604020202020204" pitchFamily="34" charset="0"/>
              <a:buChar char="•"/>
            </a:pPr>
            <a:endParaRPr lang="en-US" sz="1600" dirty="0" smtClean="0"/>
          </a:p>
          <a:p>
            <a:pPr lvl="1">
              <a:buFont typeface="Arial" panose="020B0604020202020204" pitchFamily="34" charset="0"/>
              <a:buChar char="•"/>
            </a:pPr>
            <a:r>
              <a:rPr lang="en-US" sz="1600" b="1" dirty="0" smtClean="0"/>
              <a:t>Benchmark </a:t>
            </a:r>
            <a:r>
              <a:rPr lang="en-US" sz="1600" b="1" dirty="0" err="1" smtClean="0"/>
              <a:t>Algos</a:t>
            </a:r>
            <a:r>
              <a:rPr lang="en-US" sz="1600" dirty="0" smtClean="0"/>
              <a:t>: can place certain portion into the dark pool with peg-to-mid order type to </a:t>
            </a:r>
            <a:r>
              <a:rPr lang="en-US" sz="1600" b="1" dirty="0" smtClean="0">
                <a:solidFill>
                  <a:srgbClr val="0070C0"/>
                </a:solidFill>
              </a:rPr>
              <a:t>save spread costs</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115</a:t>
            </a:fld>
            <a:endParaRPr lang="en-US" sz="1400" dirty="0">
              <a:latin typeface="Arial" charset="0"/>
            </a:endParaRPr>
          </a:p>
        </p:txBody>
      </p:sp>
    </p:spTree>
    <p:extLst>
      <p:ext uri="{BB962C8B-B14F-4D97-AF65-F5344CB8AC3E}">
        <p14:creationId xmlns:p14="http://schemas.microsoft.com/office/powerpoint/2010/main" val="111032998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3232" y="620688"/>
            <a:ext cx="8077200" cy="1000125"/>
          </a:xfrm>
        </p:spPr>
        <p:txBody>
          <a:bodyPr/>
          <a:lstStyle/>
          <a:p>
            <a:r>
              <a:rPr lang="en-US" dirty="0"/>
              <a:t>Dark Pool and Internal Crossing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hlinkClick r:id="rId3"/>
              </a:rPr>
              <a:t>HSBC </a:t>
            </a:r>
            <a:r>
              <a:rPr lang="en-US" sz="1600" dirty="0">
                <a:hlinkClick r:id="rId3"/>
              </a:rPr>
              <a:t>fined $6 million by Hong Kong watchdog over dark pool </a:t>
            </a:r>
            <a:r>
              <a:rPr lang="en-US" sz="1600" dirty="0" err="1" smtClean="0">
                <a:hlinkClick r:id="rId3"/>
              </a:rPr>
              <a:t>programme</a:t>
            </a:r>
            <a:endParaRPr lang="en-US" sz="1600" dirty="0" smtClean="0"/>
          </a:p>
          <a:p>
            <a:r>
              <a:rPr lang="en-US" sz="1600" dirty="0"/>
              <a:t>	</a:t>
            </a:r>
            <a:r>
              <a:rPr lang="en-US" sz="1400" dirty="0" smtClean="0"/>
              <a:t>Existing </a:t>
            </a:r>
            <a:r>
              <a:rPr lang="en-US" sz="1400" dirty="0"/>
              <a:t>clients would be given the option of </a:t>
            </a:r>
            <a:r>
              <a:rPr lang="en-US" sz="1400" b="1" dirty="0">
                <a:solidFill>
                  <a:srgbClr val="0070C0"/>
                </a:solidFill>
              </a:rPr>
              <a:t>"opting in"</a:t>
            </a:r>
            <a:r>
              <a:rPr lang="en-US" sz="1400" dirty="0"/>
              <a:t>. </a:t>
            </a:r>
            <a:r>
              <a:rPr lang="en-US" sz="1400" dirty="0" smtClean="0"/>
              <a:t>HSBC </a:t>
            </a:r>
            <a:r>
              <a:rPr lang="en-US" sz="1400" dirty="0"/>
              <a:t>proposed to launch the Crossing Service to its retail clients, and that an </a:t>
            </a:r>
            <a:r>
              <a:rPr lang="en-US" sz="1400" b="1" dirty="0">
                <a:solidFill>
                  <a:srgbClr val="0070C0"/>
                </a:solidFill>
              </a:rPr>
              <a:t>"opt out" </a:t>
            </a:r>
            <a:r>
              <a:rPr lang="en-US" sz="1400" dirty="0"/>
              <a:t>approach would be adopted, whereby clients would effectively be assumed to consent to their trades being matched and crossed on the Crossing Service unless they took the initiative to notify HSBC otherwise.</a:t>
            </a:r>
          </a:p>
          <a:p>
            <a:endParaRPr lang="en-US" sz="1600" dirty="0" smtClean="0"/>
          </a:p>
          <a:p>
            <a:pPr>
              <a:buFont typeface="Arial" panose="020B0604020202020204" pitchFamily="34" charset="0"/>
              <a:buChar char="•"/>
            </a:pPr>
            <a:r>
              <a:rPr lang="en-US" sz="1600" dirty="0" smtClean="0">
                <a:hlinkClick r:id="rId4"/>
              </a:rPr>
              <a:t>Hong </a:t>
            </a:r>
            <a:r>
              <a:rPr lang="en-US" sz="1600" dirty="0">
                <a:hlinkClick r:id="rId4"/>
              </a:rPr>
              <a:t>Kong watchdog fines JPMorgan for dark pool, control failures</a:t>
            </a:r>
            <a:endParaRPr lang="en-US" sz="2000" dirty="0"/>
          </a:p>
          <a:p>
            <a:r>
              <a:rPr lang="en-US" sz="1600" dirty="0" smtClean="0"/>
              <a:t>	</a:t>
            </a:r>
            <a:r>
              <a:rPr lang="en-US" sz="1400" dirty="0"/>
              <a:t>mistakenly routed principal orders into its off-exchange dark pool trading platform, despite advising the SFC the pool only matched client trades.</a:t>
            </a:r>
          </a:p>
          <a:p>
            <a:endParaRPr lang="en-US" sz="1600" dirty="0"/>
          </a:p>
          <a:p>
            <a:pPr>
              <a:buFont typeface="Arial" panose="020B0604020202020204" pitchFamily="34" charset="0"/>
              <a:buChar char="•"/>
            </a:pPr>
            <a:r>
              <a:rPr lang="en-US" sz="1600" dirty="0" smtClean="0">
                <a:hlinkClick r:id="rId5"/>
              </a:rPr>
              <a:t>Hong Kong's SFC bans retail investors from dark pool trading platforms</a:t>
            </a:r>
            <a:endParaRPr lang="en-US" sz="1600" dirty="0" smtClean="0"/>
          </a:p>
          <a:p>
            <a:r>
              <a:rPr lang="en-US" sz="2000" dirty="0" smtClean="0"/>
              <a:t>	</a:t>
            </a:r>
            <a:r>
              <a:rPr lang="en-US" sz="1400" b="1" dirty="0">
                <a:solidFill>
                  <a:srgbClr val="0070C0"/>
                </a:solidFill>
              </a:rPr>
              <a:t>Only institutional investors </a:t>
            </a:r>
            <a:r>
              <a:rPr lang="en-US" sz="1400" dirty="0"/>
              <a:t>such as fund managers or professional, experienced investors with portfolios of </a:t>
            </a:r>
            <a:r>
              <a:rPr lang="en-US" sz="1400" b="1" dirty="0">
                <a:solidFill>
                  <a:srgbClr val="0070C0"/>
                </a:solidFill>
              </a:rPr>
              <a:t>at least HK$8 million </a:t>
            </a:r>
            <a:r>
              <a:rPr lang="en-US" sz="1400" dirty="0"/>
              <a:t>will be allowed to trade on the 16 dark pools operating in the city</a:t>
            </a:r>
          </a:p>
          <a:p>
            <a:pPr>
              <a:buFont typeface="Arial" panose="020B0604020202020204" pitchFamily="34" charset="0"/>
              <a:buChar char="•"/>
            </a:pPr>
            <a:endParaRPr lang="en-US" sz="1800" b="1" dirty="0" smtClean="0"/>
          </a:p>
          <a:p>
            <a:endParaRPr lang="en-US" sz="20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116</a:t>
            </a:fld>
            <a:endParaRPr lang="en-US" sz="1400" dirty="0">
              <a:latin typeface="Arial" charset="0"/>
            </a:endParaRPr>
          </a:p>
        </p:txBody>
      </p:sp>
    </p:spTree>
    <p:extLst>
      <p:ext uri="{BB962C8B-B14F-4D97-AF65-F5344CB8AC3E}">
        <p14:creationId xmlns:p14="http://schemas.microsoft.com/office/powerpoint/2010/main" val="235436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smtClean="0"/>
              <a:t>Major Event: 2010-05-06 Flash Crash</a:t>
            </a:r>
            <a:endParaRPr lang="en-US" dirty="0"/>
          </a:p>
        </p:txBody>
      </p:sp>
      <p:sp>
        <p:nvSpPr>
          <p:cNvPr id="2" name="TextBox 1"/>
          <p:cNvSpPr txBox="1"/>
          <p:nvPr/>
        </p:nvSpPr>
        <p:spPr>
          <a:xfrm>
            <a:off x="539552" y="1728689"/>
            <a:ext cx="727280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Equity </a:t>
            </a:r>
            <a:r>
              <a:rPr lang="en-US" sz="1800" dirty="0"/>
              <a:t>market </a:t>
            </a:r>
            <a:r>
              <a:rPr lang="en-US" sz="1800" dirty="0" smtClean="0"/>
              <a:t>dropping 600 </a:t>
            </a:r>
            <a:r>
              <a:rPr lang="en-US" sz="1800" dirty="0"/>
              <a:t>points in 5 minutes </a:t>
            </a:r>
            <a:endParaRPr lang="en-US" sz="1800" dirty="0" smtClean="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20 </a:t>
            </a:r>
            <a:r>
              <a:rPr lang="en-US" sz="1800" dirty="0"/>
              <a:t>minutes </a:t>
            </a:r>
            <a:r>
              <a:rPr lang="en-US" sz="1800" dirty="0" smtClean="0"/>
              <a:t>later, market </a:t>
            </a:r>
            <a:r>
              <a:rPr lang="en-US" sz="1800" dirty="0"/>
              <a:t>had regained most of the 600-point </a:t>
            </a:r>
            <a:r>
              <a:rPr lang="en-US" sz="1800" dirty="0" smtClean="0"/>
              <a:t>drop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smtClean="0">
                <a:solidFill>
                  <a:srgbClr val="0070C0"/>
                </a:solidFill>
              </a:rPr>
              <a:t>Spoofing</a:t>
            </a:r>
            <a:r>
              <a:rPr lang="en-US" sz="1800" dirty="0"/>
              <a:t>, </a:t>
            </a:r>
            <a:r>
              <a:rPr lang="en-US" sz="1800" b="1" dirty="0">
                <a:solidFill>
                  <a:srgbClr val="0070C0"/>
                </a:solidFill>
              </a:rPr>
              <a:t>Layering</a:t>
            </a:r>
            <a:r>
              <a:rPr lang="en-US" sz="1800" dirty="0" smtClean="0"/>
              <a:t> </a:t>
            </a:r>
            <a:r>
              <a:rPr lang="en-US" sz="1800" dirty="0"/>
              <a:t>and </a:t>
            </a:r>
            <a:r>
              <a:rPr lang="en-US" sz="1800" b="1" dirty="0">
                <a:solidFill>
                  <a:srgbClr val="0070C0"/>
                </a:solidFill>
              </a:rPr>
              <a:t>front-running</a:t>
            </a:r>
            <a:r>
              <a:rPr lang="en-US" sz="1800" dirty="0"/>
              <a:t> were banned by 2015</a:t>
            </a:r>
            <a:endParaRPr lang="en-US" sz="1800" dirty="0" smtClean="0"/>
          </a:p>
        </p:txBody>
      </p:sp>
      <p:pic>
        <p:nvPicPr>
          <p:cNvPr id="3074" name="Picture 2" descr="https://upload.wikimedia.org/wikipedia/commons/b/bb/Flashcrash-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356992"/>
            <a:ext cx="4680520" cy="299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143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Main Drivers</a:t>
            </a:r>
            <a:r>
              <a:rPr lang="en-US" sz="1800" dirty="0" smtClean="0"/>
              <a:t> </a:t>
            </a:r>
          </a:p>
          <a:p>
            <a:pPr marL="857250" lvl="1" indent="-457200">
              <a:buFont typeface="Arial" panose="020B0604020202020204" pitchFamily="34" charset="0"/>
              <a:buChar char="•"/>
            </a:pPr>
            <a:r>
              <a:rPr lang="en-US" sz="1600" dirty="0" smtClean="0"/>
              <a:t>Lower cost, less man power, speed and reduce error (in most circumstances)</a:t>
            </a:r>
          </a:p>
          <a:p>
            <a:pPr marL="857250" lvl="1" indent="-457200">
              <a:buFont typeface="Arial" panose="020B0604020202020204" pitchFamily="34" charset="0"/>
              <a:buChar char="•"/>
            </a:pPr>
            <a:r>
              <a:rPr lang="en-US" sz="1600" dirty="0" smtClean="0"/>
              <a:t>8 Dealers for HK market -&gt; 2 Dealer for APAC market</a:t>
            </a:r>
          </a:p>
          <a:p>
            <a:pPr marL="857250" lvl="1" indent="-457200">
              <a:buFont typeface="Arial" panose="020B0604020202020204" pitchFamily="34" charset="0"/>
              <a:buChar char="•"/>
            </a:pPr>
            <a:r>
              <a:rPr lang="en-US" sz="1600" dirty="0" smtClean="0"/>
              <a:t>Traders becomes </a:t>
            </a:r>
            <a:r>
              <a:rPr lang="en-US" sz="1600" dirty="0" smtClean="0">
                <a:solidFill>
                  <a:srgbClr val="0070C0"/>
                </a:solidFill>
              </a:rPr>
              <a:t>Sales Trading </a:t>
            </a:r>
            <a:r>
              <a:rPr lang="en-US" sz="1600" dirty="0" smtClean="0"/>
              <a:t>and Execution </a:t>
            </a:r>
            <a:r>
              <a:rPr lang="en-US" sz="1600" dirty="0" smtClean="0">
                <a:solidFill>
                  <a:srgbClr val="0070C0"/>
                </a:solidFill>
              </a:rPr>
              <a:t>Consultants</a:t>
            </a:r>
          </a:p>
          <a:p>
            <a:pPr marL="857250" lvl="1"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9" y="3327439"/>
            <a:ext cx="3960441" cy="257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71" y="3303792"/>
            <a:ext cx="3996821" cy="259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07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Industrial </a:t>
            </a:r>
            <a:r>
              <a:rPr lang="en-US" dirty="0" smtClean="0"/>
              <a:t>Practice – Biz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Trading Desk</a:t>
            </a:r>
            <a:endParaRPr lang="en-US" sz="1800" dirty="0"/>
          </a:p>
          <a:p>
            <a:pPr marL="857250" lvl="1" indent="-457200">
              <a:buFont typeface="Arial" panose="020B0604020202020204" pitchFamily="34" charset="0"/>
              <a:buChar char="•"/>
            </a:pPr>
            <a:r>
              <a:rPr lang="en-US" sz="1600" b="1" dirty="0"/>
              <a:t>High Touch </a:t>
            </a:r>
            <a:r>
              <a:rPr lang="en-US" sz="1600" dirty="0"/>
              <a:t>- Single Shares, Program Flow</a:t>
            </a:r>
          </a:p>
          <a:p>
            <a:pPr marL="857250" lvl="1" indent="-457200">
              <a:buFont typeface="Arial" panose="020B0604020202020204" pitchFamily="34" charset="0"/>
              <a:buChar char="•"/>
            </a:pPr>
            <a:r>
              <a:rPr lang="en-US" sz="1600" b="1" dirty="0"/>
              <a:t>Low </a:t>
            </a:r>
            <a:r>
              <a:rPr lang="en-US" sz="1600" b="1" dirty="0" smtClean="0"/>
              <a:t>Touch </a:t>
            </a:r>
            <a:r>
              <a:rPr lang="en-US" sz="1600" dirty="0" smtClean="0"/>
              <a:t>- DMA </a:t>
            </a:r>
            <a:r>
              <a:rPr lang="en-US" sz="1600" dirty="0"/>
              <a:t>(Direct Market Access</a:t>
            </a:r>
            <a:r>
              <a:rPr lang="en-US" sz="1600" dirty="0" smtClean="0"/>
              <a:t>), DSA </a:t>
            </a:r>
            <a:r>
              <a:rPr lang="en-US" sz="1600" dirty="0"/>
              <a:t>(Direct Strategy Access</a:t>
            </a:r>
            <a:r>
              <a:rPr lang="en-US" sz="1600" dirty="0" smtClean="0"/>
              <a:t>)</a:t>
            </a:r>
          </a:p>
          <a:p>
            <a:pPr marL="857250" lvl="1" indent="-457200">
              <a:buFont typeface="Arial" panose="020B0604020202020204" pitchFamily="34" charset="0"/>
              <a:buChar char="•"/>
            </a:pPr>
            <a:r>
              <a:rPr lang="en-US" sz="1600" b="1" dirty="0" smtClean="0"/>
              <a:t>Prop Desk </a:t>
            </a:r>
            <a:r>
              <a:rPr lang="en-US" sz="1600" dirty="0"/>
              <a:t>– </a:t>
            </a:r>
            <a:r>
              <a:rPr lang="en-US" sz="1600" dirty="0" smtClean="0"/>
              <a:t>Proprietary trading and take P&amp;L on positions </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b="1" dirty="0" smtClean="0"/>
              <a:t>Flow</a:t>
            </a:r>
            <a:endParaRPr lang="en-US" sz="1800" b="1" dirty="0"/>
          </a:p>
          <a:p>
            <a:pPr marL="857250" lvl="2" indent="-457200">
              <a:buFont typeface="Arial" panose="020B0604020202020204" pitchFamily="34" charset="0"/>
              <a:buChar char="•"/>
            </a:pPr>
            <a:r>
              <a:rPr lang="en-US" sz="1600" b="1" dirty="0"/>
              <a:t>Agency</a:t>
            </a:r>
            <a:r>
              <a:rPr lang="en-US" sz="1600" dirty="0"/>
              <a:t> </a:t>
            </a:r>
            <a:r>
              <a:rPr lang="en-US" sz="1600" dirty="0" smtClean="0"/>
              <a:t>- (Client, </a:t>
            </a:r>
            <a:r>
              <a:rPr lang="en-US" sz="1600" b="1" dirty="0">
                <a:solidFill>
                  <a:srgbClr val="0070C0"/>
                </a:solidFill>
              </a:rPr>
              <a:t>Client Facilitation</a:t>
            </a:r>
            <a:r>
              <a:rPr lang="en-US" sz="1600" dirty="0" smtClean="0"/>
              <a:t>) </a:t>
            </a:r>
          </a:p>
          <a:p>
            <a:pPr marL="857250" lvl="2" indent="-457200">
              <a:buFont typeface="Arial" panose="020B0604020202020204" pitchFamily="34" charset="0"/>
              <a:buChar char="•"/>
            </a:pPr>
            <a:r>
              <a:rPr lang="en-US" sz="1600" b="1" dirty="0" smtClean="0"/>
              <a:t>Risk</a:t>
            </a:r>
            <a:r>
              <a:rPr lang="en-US" sz="1600" dirty="0" smtClean="0"/>
              <a:t> - (</a:t>
            </a:r>
            <a:r>
              <a:rPr lang="en-US" sz="1600" dirty="0"/>
              <a:t>Proprietary, </a:t>
            </a:r>
            <a:r>
              <a:rPr lang="en-US" sz="1600" dirty="0" smtClean="0"/>
              <a:t>Firm/House, </a:t>
            </a:r>
            <a:r>
              <a:rPr lang="en-US" sz="1600" b="1" dirty="0" smtClean="0">
                <a:solidFill>
                  <a:srgbClr val="0070C0"/>
                </a:solidFill>
              </a:rPr>
              <a:t>Client Facilitation</a:t>
            </a:r>
            <a:r>
              <a:rPr lang="en-US" sz="1600" dirty="0" smtClean="0"/>
              <a:t>)</a:t>
            </a:r>
            <a:endParaRPr lang="en-US" sz="1600" dirty="0"/>
          </a:p>
          <a:p>
            <a:pPr marL="457200" indent="-457200">
              <a:buFont typeface="Arial" panose="020B0604020202020204" pitchFamily="34" charset="0"/>
              <a:buChar char="•"/>
            </a:pPr>
            <a:endParaRPr lang="en-US" sz="2000" dirty="0" smtClean="0"/>
          </a:p>
          <a:p>
            <a:pPr>
              <a:buFont typeface="Arial" panose="020B0604020202020204" pitchFamily="34" charset="0"/>
              <a:buChar char="•"/>
            </a:pPr>
            <a:r>
              <a:rPr lang="en-US" sz="1800" b="1" dirty="0"/>
              <a:t>Compliance and </a:t>
            </a:r>
            <a:r>
              <a:rPr lang="en-US" sz="1800" b="1" dirty="0" smtClean="0"/>
              <a:t>Regulator</a:t>
            </a:r>
          </a:p>
          <a:p>
            <a:pPr lvl="1">
              <a:buFont typeface="Arial" panose="020B0604020202020204" pitchFamily="34" charset="0"/>
              <a:buChar char="•"/>
            </a:pPr>
            <a:r>
              <a:rPr lang="fr-FR" sz="1600" dirty="0"/>
              <a:t>Algo documentation, training, </a:t>
            </a:r>
            <a:r>
              <a:rPr lang="fr-FR" sz="1600" dirty="0" err="1" smtClean="0"/>
              <a:t>testing</a:t>
            </a:r>
            <a:r>
              <a:rPr lang="fr-FR" sz="1600" dirty="0" smtClean="0"/>
              <a:t> and audit, </a:t>
            </a:r>
            <a:r>
              <a:rPr lang="fr-FR" sz="1600" dirty="0" err="1" smtClean="0"/>
              <a:t>Dark</a:t>
            </a:r>
            <a:r>
              <a:rPr lang="fr-FR" sz="1600" dirty="0" smtClean="0"/>
              <a:t> Pool License</a:t>
            </a:r>
            <a:endParaRPr lang="en-US" sz="1600" dirty="0"/>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2153957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Buy Side </a:t>
            </a:r>
          </a:p>
          <a:p>
            <a:pPr marL="857250" lvl="1" indent="-457200">
              <a:buFont typeface="Arial" panose="020B0604020202020204" pitchFamily="34" charset="0"/>
              <a:buChar char="•"/>
            </a:pPr>
            <a:r>
              <a:rPr lang="en-US" sz="1600" b="1" dirty="0" smtClean="0"/>
              <a:t>Hedge funds, HFT, </a:t>
            </a:r>
            <a:r>
              <a:rPr lang="en-US" sz="1600" b="1" dirty="0"/>
              <a:t>Proprietary </a:t>
            </a:r>
            <a:r>
              <a:rPr lang="en-US" sz="1600" b="1" dirty="0" smtClean="0"/>
              <a:t>Trading</a:t>
            </a:r>
            <a:r>
              <a:rPr lang="en-US" sz="1600" dirty="0" smtClean="0"/>
              <a:t>: Renaissance Tech, DE Shaw, AQR</a:t>
            </a:r>
          </a:p>
          <a:p>
            <a:pPr marL="857250" lvl="1" indent="-457200">
              <a:buFont typeface="Arial" panose="020B0604020202020204" pitchFamily="34" charset="0"/>
              <a:buChar char="•"/>
            </a:pPr>
            <a:r>
              <a:rPr lang="en-US" sz="1600" b="1" dirty="0" smtClean="0"/>
              <a:t>Asset Management</a:t>
            </a:r>
            <a:r>
              <a:rPr lang="en-US" sz="1600" dirty="0" smtClean="0"/>
              <a:t>: </a:t>
            </a:r>
            <a:r>
              <a:rPr lang="en-US" sz="1600" dirty="0" err="1" smtClean="0"/>
              <a:t>BlockRock</a:t>
            </a:r>
            <a:r>
              <a:rPr lang="en-US" sz="1600" dirty="0" smtClean="0"/>
              <a:t>, Citadel</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Sell Side</a:t>
            </a:r>
          </a:p>
          <a:p>
            <a:pPr marL="857250" lvl="1" indent="-457200">
              <a:buFont typeface="Arial" panose="020B0604020202020204" pitchFamily="34" charset="0"/>
              <a:buChar char="•"/>
            </a:pPr>
            <a:r>
              <a:rPr lang="en-US" sz="1600" b="1" dirty="0" smtClean="0"/>
              <a:t>Agency Brokers</a:t>
            </a:r>
            <a:r>
              <a:rPr lang="en-US" sz="1600" dirty="0"/>
              <a:t>: </a:t>
            </a:r>
            <a:r>
              <a:rPr lang="en-US" sz="1600" dirty="0" smtClean="0"/>
              <a:t>ITG, </a:t>
            </a:r>
            <a:r>
              <a:rPr lang="en-US" sz="1600" dirty="0"/>
              <a:t>Instinet</a:t>
            </a:r>
          </a:p>
          <a:p>
            <a:pPr marL="857250" lvl="1" indent="-457200">
              <a:buFont typeface="Arial" panose="020B0604020202020204" pitchFamily="34" charset="0"/>
              <a:buChar char="•"/>
            </a:pPr>
            <a:r>
              <a:rPr lang="en-US" sz="1600" b="1" dirty="0" smtClean="0"/>
              <a:t>Investment banks</a:t>
            </a:r>
            <a:r>
              <a:rPr lang="en-US" sz="1600" dirty="0" smtClean="0"/>
              <a:t>: Goldman Sachs, Citi, Credit Suisse</a:t>
            </a:r>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r>
              <a:rPr lang="en-US" sz="1800" b="1" dirty="0" smtClean="0"/>
              <a:t>Algo Vendors</a:t>
            </a:r>
          </a:p>
          <a:p>
            <a:pPr marL="857250" lvl="1" indent="-457200">
              <a:buFont typeface="Arial" panose="020B0604020202020204" pitchFamily="34" charset="0"/>
              <a:buChar char="•"/>
            </a:pPr>
            <a:r>
              <a:rPr lang="en-US" sz="1600" dirty="0" err="1" smtClean="0"/>
              <a:t>Fidessa</a:t>
            </a:r>
            <a:r>
              <a:rPr lang="en-US" sz="1600" dirty="0" smtClean="0"/>
              <a:t> (Selling systems and services on the cloud)</a:t>
            </a:r>
          </a:p>
          <a:p>
            <a:pPr marL="85725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sz="1800" b="1" dirty="0" smtClean="0"/>
              <a:t>Trading Networks</a:t>
            </a:r>
          </a:p>
          <a:p>
            <a:pPr marL="857250" lvl="1" indent="-457200">
              <a:buFont typeface="Arial" panose="020B0604020202020204" pitchFamily="34" charset="0"/>
              <a:buChar char="•"/>
            </a:pPr>
            <a:r>
              <a:rPr lang="en-US" sz="1400" dirty="0" err="1" smtClean="0"/>
              <a:t>Liquidnet</a:t>
            </a:r>
            <a:endParaRPr lang="en-US" sz="14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2631409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Industrial </a:t>
            </a:r>
            <a:r>
              <a:rPr lang="en-US" dirty="0" smtClean="0"/>
              <a:t>Practice – Players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b="1" dirty="0" smtClean="0"/>
              <a:t>Market Data Vendors : </a:t>
            </a:r>
            <a:r>
              <a:rPr lang="en-US" sz="1600" dirty="0" smtClean="0"/>
              <a:t>Reuters, Bloomberg</a:t>
            </a:r>
          </a:p>
          <a:p>
            <a:pPr marL="857250" lvl="1" indent="-457200">
              <a:buFont typeface="Arial" panose="020B0604020202020204" pitchFamily="34" charset="0"/>
              <a:buChar char="•"/>
            </a:pPr>
            <a:endParaRPr lang="en-US" sz="1600" dirty="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a:p>
        </p:txBody>
      </p:sp>
      <p:pic>
        <p:nvPicPr>
          <p:cNvPr id="1026" name="Picture 2" descr="Ref_image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204864"/>
            <a:ext cx="6897171" cy="385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707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of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Agency Execution </a:t>
            </a:r>
            <a:r>
              <a:rPr lang="en-US" sz="2000" dirty="0" err="1" smtClean="0"/>
              <a:t>Algos</a:t>
            </a:r>
            <a:r>
              <a:rPr lang="en-US" sz="2000" dirty="0" smtClean="0"/>
              <a:t> (for commissions):</a:t>
            </a:r>
          </a:p>
          <a:p>
            <a:pPr lvl="1">
              <a:buFont typeface="Arial" panose="020B0604020202020204" pitchFamily="34" charset="0"/>
              <a:buChar char="•"/>
            </a:pPr>
            <a:r>
              <a:rPr lang="en-US" sz="1600" dirty="0" smtClean="0"/>
              <a:t>Break down large order for controlled market impact (</a:t>
            </a:r>
            <a:r>
              <a:rPr lang="en-US" sz="1600" dirty="0" err="1" smtClean="0"/>
              <a:t>e.g</a:t>
            </a:r>
            <a:r>
              <a:rPr lang="en-US" sz="1600" dirty="0" smtClean="0"/>
              <a:t> VWAP)</a:t>
            </a:r>
          </a:p>
          <a:p>
            <a:pPr lvl="1">
              <a:buFont typeface="Arial" panose="020B0604020202020204" pitchFamily="34" charset="0"/>
              <a:buChar char="•"/>
            </a:pPr>
            <a:r>
              <a:rPr lang="en-US" sz="1600" dirty="0" smtClean="0"/>
              <a:t>Prevent Information leakage (e.g. Stealth, Iceberg)</a:t>
            </a:r>
          </a:p>
          <a:p>
            <a:pPr lvl="1">
              <a:buFont typeface="Arial" panose="020B0604020202020204" pitchFamily="34" charset="0"/>
              <a:buChar char="•"/>
            </a:pPr>
            <a:endParaRPr lang="en-US" sz="1800" dirty="0" smtClean="0"/>
          </a:p>
          <a:p>
            <a:pPr>
              <a:buFont typeface="Arial" panose="020B0604020202020204" pitchFamily="34" charset="0"/>
              <a:buChar char="•"/>
            </a:pPr>
            <a:r>
              <a:rPr lang="en-US" sz="2000" dirty="0" smtClean="0"/>
              <a:t>Portfolio / Proprietary / Risk </a:t>
            </a:r>
            <a:r>
              <a:rPr lang="en-US" sz="2000" dirty="0" err="1" smtClean="0"/>
              <a:t>Algos</a:t>
            </a:r>
            <a:r>
              <a:rPr lang="en-US" sz="2000" dirty="0" smtClean="0"/>
              <a:t> (for </a:t>
            </a:r>
            <a:r>
              <a:rPr lang="en-US" sz="2000" dirty="0" err="1" smtClean="0"/>
              <a:t>PnL</a:t>
            </a:r>
            <a:r>
              <a:rPr lang="en-US" sz="2000" dirty="0" smtClean="0"/>
              <a:t>):</a:t>
            </a:r>
          </a:p>
          <a:p>
            <a:pPr lvl="1">
              <a:buFont typeface="Arial" panose="020B0604020202020204" pitchFamily="34" charset="0"/>
              <a:buChar char="•"/>
            </a:pPr>
            <a:r>
              <a:rPr lang="en-US" sz="1600" dirty="0" smtClean="0"/>
              <a:t>Identify the investment or market opportunities (e.g. Market Making, Index/Statistical Arbitrage, Trend Following, Equities Long/Short, Macro)</a:t>
            </a:r>
            <a:endParaRPr lang="en-US" sz="1600" dirty="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High Frequency Trading (for </a:t>
            </a:r>
            <a:r>
              <a:rPr lang="en-US" sz="2000" dirty="0" err="1" smtClean="0"/>
              <a:t>PnL</a:t>
            </a:r>
            <a:r>
              <a:rPr lang="en-US" sz="2000" dirty="0" smtClean="0"/>
              <a:t>)</a:t>
            </a:r>
          </a:p>
          <a:p>
            <a:pPr lvl="1">
              <a:buFont typeface="Arial" panose="020B0604020202020204" pitchFamily="34" charset="0"/>
              <a:buChar char="•"/>
            </a:pPr>
            <a:r>
              <a:rPr lang="en-US" sz="1600" dirty="0" smtClean="0"/>
              <a:t>Latency and </a:t>
            </a:r>
            <a:r>
              <a:rPr lang="en-US" sz="1600" dirty="0"/>
              <a:t>Venue </a:t>
            </a:r>
            <a:r>
              <a:rPr lang="en-US" sz="1600" dirty="0" smtClean="0"/>
              <a:t>Arbitrage</a:t>
            </a:r>
          </a:p>
          <a:p>
            <a:pPr lvl="1">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4634688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ng and money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3894" y="1967635"/>
            <a:ext cx="6314530" cy="4197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the money</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solidFill>
                  <a:srgbClr val="FF0000"/>
                </a:solidFill>
              </a:rPr>
              <a:t>If </a:t>
            </a:r>
            <a:r>
              <a:rPr lang="en-US" sz="2000" dirty="0">
                <a:solidFill>
                  <a:srgbClr val="FF0000"/>
                </a:solidFill>
              </a:rPr>
              <a:t>I told you I would have to kill you</a:t>
            </a:r>
            <a:r>
              <a:rPr lang="en-US" sz="2000" dirty="0" smtClean="0"/>
              <a:t>… (if the strategies really works !)</a:t>
            </a:r>
            <a:endParaRPr lang="en-US" sz="2000" dirty="0"/>
          </a:p>
        </p:txBody>
      </p:sp>
    </p:spTree>
    <p:extLst>
      <p:ext uri="{BB962C8B-B14F-4D97-AF65-F5344CB8AC3E}">
        <p14:creationId xmlns:p14="http://schemas.microsoft.com/office/powerpoint/2010/main" val="2192177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Prop Trading</a:t>
            </a:r>
            <a:endParaRPr lang="en-US" dirty="0"/>
          </a:p>
        </p:txBody>
      </p:sp>
      <p:sp>
        <p:nvSpPr>
          <p:cNvPr id="7" name="Content Placeholder 1"/>
          <p:cNvSpPr txBox="1">
            <a:spLocks/>
          </p:cNvSpPr>
          <p:nvPr/>
        </p:nvSpPr>
        <p:spPr>
          <a:xfrm>
            <a:off x="395536" y="1700808"/>
            <a:ext cx="67687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Prop Trading: </a:t>
            </a:r>
            <a:r>
              <a:rPr lang="en-US" sz="2000" dirty="0" smtClean="0"/>
              <a:t>3 tech guys startup</a:t>
            </a:r>
            <a:r>
              <a:rPr lang="en-US" sz="2000" b="1" dirty="0" smtClean="0"/>
              <a:t/>
            </a:r>
            <a:br>
              <a:rPr lang="en-US" sz="2000" b="1" dirty="0" smtClean="0"/>
            </a:br>
            <a:endParaRPr lang="en-US" sz="2000" b="1" dirty="0" smtClean="0"/>
          </a:p>
          <a:p>
            <a:pPr>
              <a:buFont typeface="Arial" panose="020B0604020202020204" pitchFamily="34" charset="0"/>
              <a:buChar char="•"/>
            </a:pPr>
            <a:r>
              <a:rPr lang="en-US" sz="2000" b="1" dirty="0" smtClean="0"/>
              <a:t>Funding: </a:t>
            </a:r>
            <a:r>
              <a:rPr lang="en-US" sz="2000" dirty="0" smtClean="0"/>
              <a:t>P&amp;L on our own $</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Markets: </a:t>
            </a:r>
            <a:r>
              <a:rPr lang="en-US" sz="2000" dirty="0"/>
              <a:t>HK</a:t>
            </a:r>
          </a:p>
          <a:p>
            <a:pPr>
              <a:buFont typeface="Arial" panose="020B0604020202020204" pitchFamily="34" charset="0"/>
              <a:buChar char="•"/>
            </a:pPr>
            <a:endParaRPr lang="en-US" sz="2000" b="1" dirty="0" smtClean="0"/>
          </a:p>
          <a:p>
            <a:pPr>
              <a:buFont typeface="Arial" panose="020B0604020202020204" pitchFamily="34" charset="0"/>
              <a:buChar char="•"/>
            </a:pPr>
            <a:r>
              <a:rPr lang="en-US" sz="2000" b="1" dirty="0" smtClean="0"/>
              <a:t>Strategies: </a:t>
            </a:r>
            <a:r>
              <a:rPr lang="en-US" sz="2000" dirty="0" smtClean="0"/>
              <a:t>Day-trading</a:t>
            </a:r>
          </a:p>
          <a:p>
            <a:pPr>
              <a:buFont typeface="Arial" panose="020B0604020202020204" pitchFamily="34" charset="0"/>
              <a:buChar char="•"/>
            </a:pPr>
            <a:endParaRPr lang="en-US" sz="2000" dirty="0"/>
          </a:p>
          <a:p>
            <a:pPr>
              <a:buFont typeface="Arial" panose="020B0604020202020204" pitchFamily="34" charset="0"/>
              <a:buChar char="•"/>
            </a:pPr>
            <a:r>
              <a:rPr lang="en-US" sz="2000" b="1" dirty="0" smtClean="0"/>
              <a:t>Systems</a:t>
            </a:r>
            <a:r>
              <a:rPr lang="en-US" sz="2000" dirty="0" smtClean="0"/>
              <a:t>: Fully automated trading systems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t>Long Term Vision</a:t>
            </a:r>
            <a:r>
              <a:rPr lang="en-US" sz="2000" dirty="0"/>
              <a:t>: AI funds  </a:t>
            </a:r>
          </a:p>
          <a:p>
            <a:pPr>
              <a:buFont typeface="Arial" panose="020B0604020202020204" pitchFamily="34" charset="0"/>
              <a:buChar char="•"/>
            </a:pPr>
            <a:endParaRPr lang="en-US" sz="2000" dirty="0"/>
          </a:p>
        </p:txBody>
      </p:sp>
    </p:spTree>
    <p:extLst>
      <p:ext uri="{BB962C8B-B14F-4D97-AF65-F5344CB8AC3E}">
        <p14:creationId xmlns:p14="http://schemas.microsoft.com/office/powerpoint/2010/main" val="3371978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Background</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2000" dirty="0" smtClean="0"/>
              <a:t>Study Computer Science</a:t>
            </a:r>
          </a:p>
          <a:p>
            <a:pPr lvl="1"/>
            <a:r>
              <a:rPr lang="en-US" sz="2000" dirty="0" err="1" smtClean="0"/>
              <a:t>iBanks</a:t>
            </a:r>
            <a:r>
              <a:rPr lang="en-US" sz="2000" dirty="0" smtClean="0"/>
              <a:t> </a:t>
            </a:r>
            <a:r>
              <a:rPr lang="en-US" sz="2000" dirty="0"/>
              <a:t>Algo trade </a:t>
            </a:r>
            <a:r>
              <a:rPr lang="en-US" sz="2000" dirty="0" smtClean="0"/>
              <a:t>technologist</a:t>
            </a:r>
            <a:endParaRPr lang="en-US" sz="2000" dirty="0"/>
          </a:p>
          <a:p>
            <a:pPr lvl="1"/>
            <a:r>
              <a:rPr lang="en-US" sz="2000" dirty="0"/>
              <a:t>Startup on Quant Trading, Big Data and AI</a:t>
            </a:r>
          </a:p>
        </p:txBody>
      </p:sp>
      <p:sp>
        <p:nvSpPr>
          <p:cNvPr id="4" name="AutoShape 2" descr="http://app.datatact.com/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30439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goldman sach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4149080"/>
            <a:ext cx="1263130" cy="126313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redit suisse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1726" y="4308287"/>
            <a:ext cx="2813995" cy="8349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iti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93" y="4308287"/>
            <a:ext cx="1278508" cy="83103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university of southern california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2647" y="2996952"/>
            <a:ext cx="1068710" cy="10687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university of warwick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6016" y="2924944"/>
            <a:ext cx="1546503" cy="1139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1640" y="5589240"/>
            <a:ext cx="5848652" cy="923330"/>
          </a:xfrm>
          <a:prstGeom prst="rect">
            <a:avLst/>
          </a:prstGeom>
          <a:noFill/>
        </p:spPr>
        <p:txBody>
          <a:bodyPr wrap="none" rtlCol="0">
            <a:spAutoFit/>
          </a:bodyPr>
          <a:lstStyle/>
          <a:p>
            <a:r>
              <a:rPr lang="en-US" sz="1800" dirty="0" smtClean="0"/>
              <a:t>Email: </a:t>
            </a:r>
            <a:r>
              <a:rPr lang="en-US" sz="1800" dirty="0" smtClean="0">
                <a:hlinkClick r:id="rId8"/>
              </a:rPr>
              <a:t>wkliu_x@yahoo.com</a:t>
            </a:r>
            <a:endParaRPr lang="en-US" sz="1800" dirty="0" smtClean="0"/>
          </a:p>
          <a:p>
            <a:r>
              <a:rPr lang="en-US" sz="1800" dirty="0"/>
              <a:t>LinkedIn: </a:t>
            </a:r>
            <a:r>
              <a:rPr lang="en-US" sz="1800" dirty="0">
                <a:hlinkClick r:id="rId9"/>
              </a:rPr>
              <a:t>https://www.linkedin.com/in/ken-liu-76b11575</a:t>
            </a:r>
            <a:r>
              <a:rPr lang="en-US" sz="1800" dirty="0" smtClean="0">
                <a:hlinkClick r:id="rId9"/>
              </a:rPr>
              <a:t>/</a:t>
            </a:r>
            <a:endParaRPr lang="en-US" sz="1800" dirty="0" smtClean="0"/>
          </a:p>
          <a:p>
            <a:endParaRPr lang="en-US" sz="1800" dirty="0"/>
          </a:p>
        </p:txBody>
      </p:sp>
    </p:spTree>
    <p:extLst>
      <p:ext uri="{BB962C8B-B14F-4D97-AF65-F5344CB8AC3E}">
        <p14:creationId xmlns:p14="http://schemas.microsoft.com/office/powerpoint/2010/main" val="3707033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a:t>
            </a:r>
            <a:r>
              <a:rPr lang="en-US" dirty="0"/>
              <a:t>HK Warrant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48214" cy="410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47664" y="5776554"/>
            <a:ext cx="5865708" cy="923330"/>
          </a:xfrm>
          <a:prstGeom prst="rect">
            <a:avLst/>
          </a:prstGeom>
          <a:noFill/>
        </p:spPr>
        <p:txBody>
          <a:bodyPr wrap="none" rtlCol="0">
            <a:spAutoFit/>
          </a:bodyPr>
          <a:lstStyle/>
          <a:p>
            <a:r>
              <a:rPr lang="en-US" sz="1800" dirty="0" smtClean="0">
                <a:solidFill>
                  <a:srgbClr val="0070C0"/>
                </a:solidFill>
              </a:rPr>
              <a:t>Has enough liquidity and volatile enough for day trading</a:t>
            </a:r>
          </a:p>
          <a:p>
            <a:r>
              <a:rPr lang="en-US" sz="1800" dirty="0">
                <a:solidFill>
                  <a:srgbClr val="0070C0"/>
                </a:solidFill>
              </a:rPr>
              <a:t>Back by big issuers (investment banks)</a:t>
            </a:r>
          </a:p>
          <a:p>
            <a:endParaRPr lang="en-US" sz="1800" dirty="0">
              <a:solidFill>
                <a:srgbClr val="0070C0"/>
              </a:solidFill>
            </a:endParaRPr>
          </a:p>
        </p:txBody>
      </p:sp>
    </p:spTree>
    <p:extLst>
      <p:ext uri="{BB962C8B-B14F-4D97-AF65-F5344CB8AC3E}">
        <p14:creationId xmlns:p14="http://schemas.microsoft.com/office/powerpoint/2010/main" val="2071297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Try to </a:t>
            </a:r>
            <a:r>
              <a:rPr lang="en-US" sz="1800" b="1" dirty="0" smtClean="0">
                <a:solidFill>
                  <a:srgbClr val="0070C0"/>
                </a:solidFill>
              </a:rPr>
              <a:t>follow a “super trader” </a:t>
            </a:r>
            <a:r>
              <a:rPr lang="en-US" sz="1800" dirty="0"/>
              <a:t>(aka God of Gambler </a:t>
            </a:r>
            <a:r>
              <a:rPr lang="zh-TW" altLang="en-US" sz="1800" b="1" dirty="0">
                <a:solidFill>
                  <a:srgbClr val="FF0000"/>
                </a:solidFill>
              </a:rPr>
              <a:t>賭神</a:t>
            </a:r>
            <a:r>
              <a:rPr lang="en-US" altLang="zh-TW" sz="1800" dirty="0" smtClean="0"/>
              <a:t>) </a:t>
            </a:r>
            <a:r>
              <a:rPr lang="en-US" sz="1800" dirty="0"/>
              <a:t>and profit from it</a:t>
            </a:r>
            <a:r>
              <a:rPr lang="en-US" sz="1800" dirty="0" smtClean="0"/>
              <a:t>. Similar to </a:t>
            </a:r>
            <a:r>
              <a:rPr lang="en-US" sz="1800" dirty="0" smtClean="0">
                <a:solidFill>
                  <a:srgbClr val="00B050"/>
                </a:solidFill>
              </a:rPr>
              <a:t>Social </a:t>
            </a:r>
            <a:r>
              <a:rPr lang="en-US" sz="1800" dirty="0">
                <a:solidFill>
                  <a:srgbClr val="00B050"/>
                </a:solidFill>
              </a:rPr>
              <a:t>Trading / Trending </a:t>
            </a:r>
            <a:r>
              <a:rPr lang="en-US" sz="1800" dirty="0" smtClean="0">
                <a:solidFill>
                  <a:srgbClr val="00B050"/>
                </a:solidFill>
              </a:rPr>
              <a:t>Following</a:t>
            </a:r>
            <a:endParaRPr lang="en-US" sz="1800" dirty="0"/>
          </a:p>
          <a:p>
            <a:pPr marL="0" indent="0"/>
            <a:endParaRPr lang="en-US" sz="1800" dirty="0"/>
          </a:p>
          <a:p>
            <a:pPr marL="0" indent="0"/>
            <a:endParaRPr lang="en-US" sz="1800" dirty="0"/>
          </a:p>
          <a:p>
            <a:pPr marL="0" indent="0"/>
            <a:endParaRPr lang="en-US" sz="1800" b="1" dirty="0">
              <a:solidFill>
                <a:srgbClr val="0070C0"/>
              </a:solidFill>
            </a:endParaRPr>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a:p>
            <a:pPr marL="0" indent="0"/>
            <a:endParaRPr lang="en-US" sz="1800" dirty="0" smtClean="0"/>
          </a:p>
          <a:p>
            <a:pPr marL="0" indent="0"/>
            <a:endParaRPr lang="en-US" sz="1800" dirty="0"/>
          </a:p>
        </p:txBody>
      </p:sp>
      <p:pic>
        <p:nvPicPr>
          <p:cNvPr id="6" name="Picture 2" descr="賭神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0337" r="16218"/>
          <a:stretch/>
        </p:blipFill>
        <p:spPr bwMode="auto">
          <a:xfrm>
            <a:off x="2411760" y="2497782"/>
            <a:ext cx="4041414" cy="359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58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31236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r>
              <a:rPr lang="en-US" sz="1400" dirty="0"/>
              <a:t>	</a:t>
            </a:r>
            <a:r>
              <a:rPr lang="en-US" sz="1400" dirty="0" smtClean="0"/>
              <a:t>2</a:t>
            </a:r>
            <a:r>
              <a:rPr lang="en-US" sz="1400" dirty="0"/>
              <a:t>: </a:t>
            </a:r>
            <a:r>
              <a:rPr lang="en-US" sz="1400" b="1" dirty="0"/>
              <a:t>Stop Loss</a:t>
            </a:r>
            <a:r>
              <a:rPr lang="en-US" sz="1400" dirty="0"/>
              <a:t>: </a:t>
            </a:r>
            <a:r>
              <a:rPr lang="en-US" sz="1400" dirty="0" err="1"/>
              <a:t>avg</a:t>
            </a:r>
            <a:r>
              <a:rPr lang="en-US" sz="1400" dirty="0"/>
              <a:t> </a:t>
            </a:r>
            <a:r>
              <a:rPr lang="en-US" sz="1400" dirty="0" err="1"/>
              <a:t>px</a:t>
            </a:r>
            <a:r>
              <a:rPr lang="en-US" sz="1400" dirty="0"/>
              <a:t> - bid &gt;= </a:t>
            </a:r>
            <a:r>
              <a:rPr lang="en-US" sz="1400" b="1" dirty="0">
                <a:solidFill>
                  <a:srgbClr val="00B050"/>
                </a:solidFill>
              </a:rPr>
              <a:t>3 </a:t>
            </a:r>
            <a:r>
              <a:rPr lang="en-US" sz="1400" b="1" dirty="0" smtClean="0">
                <a:solidFill>
                  <a:srgbClr val="00B050"/>
                </a:solidFill>
              </a:rPr>
              <a:t>ticks</a:t>
            </a:r>
          </a:p>
          <a:p>
            <a:pPr marL="0" indent="0"/>
            <a:endParaRPr lang="en-US" sz="1400" dirty="0" smtClean="0"/>
          </a:p>
          <a:p>
            <a:pPr marL="0" indent="0"/>
            <a:r>
              <a:rPr lang="en-US" sz="1400" dirty="0"/>
              <a:t>	</a:t>
            </a:r>
            <a:r>
              <a:rPr lang="en-US" sz="1400" dirty="0" smtClean="0"/>
              <a:t>3: </a:t>
            </a:r>
            <a:r>
              <a:rPr lang="en-US" sz="1400" b="1" dirty="0" smtClean="0"/>
              <a:t>Time mode</a:t>
            </a:r>
            <a:r>
              <a:rPr lang="en-US" sz="1400" dirty="0" smtClean="0"/>
              <a:t>: 15 mins before market close </a:t>
            </a:r>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t="5664" r="19337" b="10938"/>
          <a:stretch/>
        </p:blipFill>
        <p:spPr bwMode="auto">
          <a:xfrm>
            <a:off x="5503383" y="2852936"/>
            <a:ext cx="2885041"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436097" y="4869160"/>
            <a:ext cx="3168352" cy="584775"/>
          </a:xfrm>
          <a:prstGeom prst="rect">
            <a:avLst/>
          </a:prstGeom>
          <a:noFill/>
        </p:spPr>
        <p:txBody>
          <a:bodyPr wrap="square" rtlCol="0">
            <a:spAutoFit/>
          </a:bodyPr>
          <a:lstStyle/>
          <a:p>
            <a:r>
              <a:rPr lang="en-US" sz="1600" dirty="0" smtClean="0">
                <a:solidFill>
                  <a:srgbClr val="00B050"/>
                </a:solidFill>
              </a:rPr>
              <a:t>Canberra Blackjack Experience for the 3 ticks stop loss</a:t>
            </a:r>
            <a:endParaRPr lang="en-US" sz="1600" dirty="0">
              <a:solidFill>
                <a:srgbClr val="00B050"/>
              </a:solidFill>
            </a:endParaRPr>
          </a:p>
        </p:txBody>
      </p:sp>
    </p:spTree>
    <p:extLst>
      <p:ext uri="{BB962C8B-B14F-4D97-AF65-F5344CB8AC3E}">
        <p14:creationId xmlns:p14="http://schemas.microsoft.com/office/powerpoint/2010/main" val="26298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8" name="TextBox 7"/>
          <p:cNvSpPr txBox="1"/>
          <p:nvPr/>
        </p:nvSpPr>
        <p:spPr>
          <a:xfrm>
            <a:off x="539552" y="1988840"/>
            <a:ext cx="7920880" cy="3139321"/>
          </a:xfrm>
          <a:prstGeom prst="rect">
            <a:avLst/>
          </a:prstGeom>
          <a:noFill/>
        </p:spPr>
        <p:txBody>
          <a:bodyPr wrap="square" rtlCol="0">
            <a:spAutoFit/>
          </a:bodyPr>
          <a:lstStyle/>
          <a:p>
            <a:r>
              <a:rPr lang="en-US" sz="1800" b="1" u="sng" dirty="0">
                <a:solidFill>
                  <a:schemeClr val="tx2"/>
                </a:solidFill>
              </a:rPr>
              <a:t>Possible enhancements</a:t>
            </a:r>
            <a:r>
              <a:rPr lang="en-US" sz="1800" u="sng" dirty="0">
                <a:solidFill>
                  <a:schemeClr val="tx2"/>
                </a:solidFill>
              </a:rPr>
              <a:t>: </a:t>
            </a:r>
          </a:p>
          <a:p>
            <a:endParaRPr lang="en-US" sz="1800" dirty="0" smtClean="0"/>
          </a:p>
          <a:p>
            <a:r>
              <a:rPr lang="en-US" sz="1800" b="1" dirty="0" smtClean="0"/>
              <a:t>Enter Trade</a:t>
            </a:r>
            <a:r>
              <a:rPr lang="en-US" sz="1800" dirty="0" smtClean="0"/>
              <a:t>: Look at </a:t>
            </a:r>
            <a:r>
              <a:rPr lang="en-US" sz="1800" b="1" dirty="0" smtClean="0">
                <a:solidFill>
                  <a:srgbClr val="0070C0"/>
                </a:solidFill>
              </a:rPr>
              <a:t>more factors</a:t>
            </a:r>
            <a:r>
              <a:rPr lang="en-US" sz="1800" dirty="0" smtClean="0"/>
              <a:t> such the warrant implied volatility, market index, stocks and options movement etc.</a:t>
            </a:r>
            <a:endParaRPr lang="en-US" sz="1800" dirty="0"/>
          </a:p>
          <a:p>
            <a:endParaRPr lang="en-US" sz="1800" dirty="0"/>
          </a:p>
          <a:p>
            <a:r>
              <a:rPr lang="en-US" sz="1800" b="1" dirty="0" smtClean="0"/>
              <a:t>Exit Trade</a:t>
            </a:r>
            <a:r>
              <a:rPr lang="en-US" sz="1800" dirty="0" smtClean="0"/>
              <a:t>: </a:t>
            </a:r>
            <a:r>
              <a:rPr lang="en-US" sz="1800" dirty="0"/>
              <a:t>Improve </a:t>
            </a:r>
            <a:r>
              <a:rPr lang="en-US" sz="1800" dirty="0" smtClean="0"/>
              <a:t>profit </a:t>
            </a:r>
            <a:r>
              <a:rPr lang="en-US" sz="1800" dirty="0"/>
              <a:t>mode (let the ball rolling) </a:t>
            </a:r>
            <a:r>
              <a:rPr lang="en-US" sz="1800" dirty="0" smtClean="0"/>
              <a:t>by </a:t>
            </a:r>
            <a:r>
              <a:rPr lang="en-US" sz="1800" b="1" dirty="0" smtClean="0">
                <a:solidFill>
                  <a:srgbClr val="0070C0"/>
                </a:solidFill>
              </a:rPr>
              <a:t>predicting </a:t>
            </a:r>
            <a:r>
              <a:rPr lang="en-US" sz="1800" b="1" dirty="0">
                <a:solidFill>
                  <a:srgbClr val="0070C0"/>
                </a:solidFill>
              </a:rPr>
              <a:t>short term </a:t>
            </a:r>
            <a:r>
              <a:rPr lang="en-US" sz="1800" b="1" dirty="0" smtClean="0">
                <a:solidFill>
                  <a:srgbClr val="0070C0"/>
                </a:solidFill>
              </a:rPr>
              <a:t>movement</a:t>
            </a:r>
            <a:r>
              <a:rPr lang="en-US" sz="1800" dirty="0" smtClean="0"/>
              <a:t> from the </a:t>
            </a:r>
            <a:r>
              <a:rPr lang="en-US" sz="1800" b="1" dirty="0">
                <a:solidFill>
                  <a:srgbClr val="0070C0"/>
                </a:solidFill>
              </a:rPr>
              <a:t>order </a:t>
            </a:r>
            <a:r>
              <a:rPr lang="en-US" sz="1800" b="1" dirty="0" smtClean="0">
                <a:solidFill>
                  <a:srgbClr val="0070C0"/>
                </a:solidFill>
              </a:rPr>
              <a:t>book imbalance </a:t>
            </a:r>
            <a:r>
              <a:rPr lang="en-US" sz="1800" dirty="0" smtClean="0"/>
              <a:t>and </a:t>
            </a:r>
            <a:r>
              <a:rPr lang="en-US" sz="1800" b="1" dirty="0" smtClean="0">
                <a:solidFill>
                  <a:srgbClr val="0070C0"/>
                </a:solidFill>
              </a:rPr>
              <a:t>money flow</a:t>
            </a:r>
            <a:endParaRPr lang="en-US" sz="1800" b="1" dirty="0">
              <a:solidFill>
                <a:srgbClr val="0070C0"/>
              </a:solidFill>
            </a:endParaRPr>
          </a:p>
          <a:p>
            <a:endParaRPr lang="en-US" sz="1800" dirty="0"/>
          </a:p>
          <a:p>
            <a:r>
              <a:rPr lang="en-US" sz="1800" b="1" dirty="0" smtClean="0"/>
              <a:t>Betting Size</a:t>
            </a:r>
            <a:r>
              <a:rPr lang="en-US" sz="1800" dirty="0" smtClean="0"/>
              <a:t>: Rather than placing same size or notional each time, </a:t>
            </a:r>
            <a:r>
              <a:rPr lang="en-US" sz="1800" b="1" dirty="0" smtClean="0">
                <a:solidFill>
                  <a:srgbClr val="0070C0"/>
                </a:solidFill>
              </a:rPr>
              <a:t>optimizing the betting size </a:t>
            </a:r>
            <a:r>
              <a:rPr lang="en-US" sz="1800" dirty="0" smtClean="0"/>
              <a:t>for each trade…</a:t>
            </a:r>
            <a:endParaRPr lang="en-US" sz="1800" dirty="0"/>
          </a:p>
          <a:p>
            <a:endParaRPr lang="en-US" sz="1800" dirty="0"/>
          </a:p>
        </p:txBody>
      </p:sp>
    </p:spTree>
    <p:extLst>
      <p:ext uri="{BB962C8B-B14F-4D97-AF65-F5344CB8AC3E}">
        <p14:creationId xmlns:p14="http://schemas.microsoft.com/office/powerpoint/2010/main" val="242537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rtingale betting syste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207430"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Tree>
    <p:extLst>
      <p:ext uri="{BB962C8B-B14F-4D97-AF65-F5344CB8AC3E}">
        <p14:creationId xmlns:p14="http://schemas.microsoft.com/office/powerpoint/2010/main" val="42527278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Warrant</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4" name="TextBox 3"/>
          <p:cNvSpPr txBox="1"/>
          <p:nvPr/>
        </p:nvSpPr>
        <p:spPr>
          <a:xfrm>
            <a:off x="899592" y="5539679"/>
            <a:ext cx="6696744" cy="584775"/>
          </a:xfrm>
          <a:prstGeom prst="rect">
            <a:avLst/>
          </a:prstGeom>
          <a:noFill/>
        </p:spPr>
        <p:txBody>
          <a:bodyPr wrap="square" rtlCol="0">
            <a:spAutoFit/>
          </a:bodyPr>
          <a:lstStyle/>
          <a:p>
            <a:r>
              <a:rPr lang="en-US" sz="1600" dirty="0" smtClean="0">
                <a:hlinkClick r:id="rId2"/>
              </a:rPr>
              <a:t>Kelly Bet</a:t>
            </a:r>
            <a:r>
              <a:rPr lang="en-US" sz="1600" dirty="0" smtClean="0"/>
              <a:t>: </a:t>
            </a:r>
            <a:r>
              <a:rPr lang="en-US" sz="1600" dirty="0"/>
              <a:t>is a formula for bet sizing that leads almost surely to higher wealth compared to any other strategy in the long run</a:t>
            </a:r>
          </a:p>
        </p:txBody>
      </p:sp>
      <p:pic>
        <p:nvPicPr>
          <p:cNvPr id="3076" name="Picture 4" descr="Online Blackjack – Thing To Remember For Online Blackjack Tourna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95" y="2061568"/>
            <a:ext cx="5848441" cy="3236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490839" y="1927895"/>
            <a:ext cx="1080120" cy="504056"/>
          </a:xfrm>
          <a:prstGeom prst="ellipse">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1017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a:t>
            </a:r>
            <a:r>
              <a:rPr lang="en-US" dirty="0"/>
              <a:t>S</a:t>
            </a:r>
            <a:r>
              <a:rPr lang="en-US" dirty="0" smtClean="0"/>
              <a:t>mall Caps</a:t>
            </a:r>
            <a:endParaRPr lang="en-US" dirty="0"/>
          </a:p>
        </p:txBody>
      </p:sp>
      <p:sp>
        <p:nvSpPr>
          <p:cNvPr id="7" name="Content Placeholder 1"/>
          <p:cNvSpPr txBox="1">
            <a:spLocks/>
          </p:cNvSpPr>
          <p:nvPr/>
        </p:nvSpPr>
        <p:spPr>
          <a:xfrm>
            <a:off x="395536" y="1700808"/>
            <a:ext cx="7848872"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Objective</a:t>
            </a:r>
            <a:r>
              <a:rPr lang="en-US" sz="1800" dirty="0" smtClean="0"/>
              <a:t>: Track </a:t>
            </a:r>
            <a:r>
              <a:rPr lang="en-US" sz="1800" b="1" dirty="0" smtClean="0">
                <a:solidFill>
                  <a:srgbClr val="0070C0"/>
                </a:solidFill>
              </a:rPr>
              <a:t>abnormal movements </a:t>
            </a:r>
            <a:r>
              <a:rPr lang="en-US" sz="1800" dirty="0" smtClean="0"/>
              <a:t>for </a:t>
            </a:r>
            <a:r>
              <a:rPr lang="en-US" sz="1800" b="1" dirty="0" smtClean="0">
                <a:solidFill>
                  <a:srgbClr val="0070C0"/>
                </a:solidFill>
              </a:rPr>
              <a:t>small caps </a:t>
            </a:r>
            <a:r>
              <a:rPr lang="en-US" sz="1800" dirty="0" smtClean="0"/>
              <a:t>HK names</a:t>
            </a:r>
          </a:p>
          <a:p>
            <a:pPr marL="0" indent="0"/>
            <a:endParaRPr lang="en-US" sz="1800" dirty="0" smtClean="0"/>
          </a:p>
          <a:p>
            <a:pPr marL="400050" lvl="1" indent="0">
              <a:buNone/>
            </a:pPr>
            <a:r>
              <a:rPr lang="en-US" sz="1800" dirty="0"/>
              <a:t>	</a:t>
            </a:r>
          </a:p>
        </p:txBody>
      </p:sp>
      <p:pic>
        <p:nvPicPr>
          <p:cNvPr id="1026" name="Picture 2" descr="http://hkpic.crntt.com/upload/201505/16/1037552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03723"/>
            <a:ext cx="6096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526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518457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dirty="0" smtClean="0"/>
              <a:t>Criteria</a:t>
            </a:r>
            <a:r>
              <a:rPr lang="en-US" sz="1800" dirty="0" smtClean="0"/>
              <a:t>:</a:t>
            </a:r>
          </a:p>
          <a:p>
            <a:pPr marL="685800" lvl="1">
              <a:buFont typeface="Arial" panose="020B0604020202020204" pitchFamily="34" charset="0"/>
              <a:buChar char="•"/>
            </a:pPr>
            <a:r>
              <a:rPr lang="en-US" sz="1600" dirty="0" smtClean="0"/>
              <a:t>Daily movement &gt; 10% </a:t>
            </a:r>
          </a:p>
          <a:p>
            <a:pPr marL="685800" lvl="1">
              <a:buFont typeface="Arial" panose="020B0604020202020204" pitchFamily="34" charset="0"/>
              <a:buChar char="•"/>
            </a:pPr>
            <a:r>
              <a:rPr lang="en-US" sz="1600" dirty="0" smtClean="0"/>
              <a:t>Market cap &lt; HK$ 5 billions</a:t>
            </a:r>
          </a:p>
          <a:p>
            <a:pPr marL="685800" lvl="1">
              <a:buFont typeface="Arial" panose="020B0604020202020204" pitchFamily="34" charset="0"/>
              <a:buChar char="•"/>
            </a:pPr>
            <a:r>
              <a:rPr lang="en-US" sz="1600" dirty="0" smtClean="0"/>
              <a:t>Daily volume &gt; HK$10M</a:t>
            </a:r>
          </a:p>
          <a:p>
            <a:pPr marL="685800" lvl="1">
              <a:buFont typeface="Arial" panose="020B0604020202020204" pitchFamily="34" charset="0"/>
              <a:buChar char="•"/>
            </a:pPr>
            <a:r>
              <a:rPr lang="en-US" sz="1600" dirty="0" smtClean="0"/>
              <a:t>No. of trades &gt; 200 (or 10x last 50 day </a:t>
            </a:r>
            <a:r>
              <a:rPr lang="en-US" sz="1600" dirty="0" err="1" smtClean="0"/>
              <a:t>avg</a:t>
            </a:r>
            <a:r>
              <a:rPr lang="en-US" sz="1600" dirty="0" smtClean="0"/>
              <a:t>)</a:t>
            </a:r>
          </a:p>
          <a:p>
            <a:pPr marL="685800" lvl="1">
              <a:buFont typeface="Arial" panose="020B0604020202020204" pitchFamily="34" charset="0"/>
              <a:buChar char="•"/>
            </a:pPr>
            <a:endParaRPr lang="en-US" sz="1600" dirty="0"/>
          </a:p>
          <a:p>
            <a:pPr marL="0" indent="0"/>
            <a:r>
              <a:rPr lang="en-US" sz="1800" b="1" dirty="0" smtClean="0"/>
              <a:t>Other Suggestions</a:t>
            </a:r>
          </a:p>
          <a:p>
            <a:pPr marL="685800" lvl="1">
              <a:buFont typeface="Arial" panose="020B0604020202020204" pitchFamily="34" charset="0"/>
              <a:buChar char="•"/>
            </a:pPr>
            <a:r>
              <a:rPr lang="en-US" sz="1600" dirty="0" smtClean="0"/>
              <a:t>Focus on semi new stocks (e.g. few months after IPO)</a:t>
            </a:r>
            <a:endParaRPr lang="en-US" sz="1600" dirty="0"/>
          </a:p>
          <a:p>
            <a:pPr marL="685800" lvl="1">
              <a:buFont typeface="Arial" panose="020B0604020202020204" pitchFamily="34" charset="0"/>
              <a:buChar char="•"/>
            </a:pPr>
            <a:r>
              <a:rPr lang="en-US" sz="1600" dirty="0" smtClean="0"/>
              <a:t>Only very few shareholders (CCASS) </a:t>
            </a:r>
            <a:endParaRPr lang="en-US" sz="1600" dirty="0"/>
          </a:p>
          <a:p>
            <a:pPr marL="0" indent="0"/>
            <a:endParaRPr lang="en-US" sz="2000" dirty="0"/>
          </a:p>
        </p:txBody>
      </p:sp>
      <p:pic>
        <p:nvPicPr>
          <p:cNvPr id="12291" name="Picture 3" descr="T:\gDrive\ML\MrShe\charts\trendGraph.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71" t="6528" r="25729" b="15139"/>
          <a:stretch/>
        </p:blipFill>
        <p:spPr bwMode="auto">
          <a:xfrm>
            <a:off x="5940152" y="1700808"/>
            <a:ext cx="3145633" cy="306227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gDrive\ML\MrShe\charts\d9bcb563-5ac9-487a-b6a8-0a7d79744fc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6" t="27778" r="3125" b="16111"/>
          <a:stretch/>
        </p:blipFill>
        <p:spPr bwMode="auto">
          <a:xfrm>
            <a:off x="4935052" y="4440113"/>
            <a:ext cx="4138428" cy="188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0053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Trading </a:t>
            </a:r>
            <a:r>
              <a:rPr lang="en-US" dirty="0" smtClean="0"/>
              <a:t>Strategies – HK Small Caps</a:t>
            </a:r>
            <a:endParaRPr lang="en-US" dirty="0"/>
          </a:p>
        </p:txBody>
      </p:sp>
      <p:sp>
        <p:nvSpPr>
          <p:cNvPr id="7" name="Content Placeholder 1"/>
          <p:cNvSpPr txBox="1">
            <a:spLocks/>
          </p:cNvSpPr>
          <p:nvPr/>
        </p:nvSpPr>
        <p:spPr>
          <a:xfrm>
            <a:off x="395536" y="1700808"/>
            <a:ext cx="7056784"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At the end, didn’t go ahead this strategy</a:t>
            </a:r>
          </a:p>
          <a:p>
            <a:pPr marL="400050" lvl="1" indent="0">
              <a:buNone/>
            </a:pPr>
            <a:r>
              <a:rPr lang="en-US" sz="1800" dirty="0"/>
              <a:t>	</a:t>
            </a:r>
          </a:p>
        </p:txBody>
      </p:sp>
      <p:pic>
        <p:nvPicPr>
          <p:cNvPr id="5124" name="Picture 4" descr="hk stock trading suspens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19139"/>
            <a:ext cx="5472608" cy="3071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782" y="5465721"/>
            <a:ext cx="7244355"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hlinkClick r:id="rId3"/>
              </a:rPr>
              <a:t>Hong Kong stock exchange enlists AI in fight against rule breakers</a:t>
            </a:r>
            <a:endParaRPr lang="en-US" sz="1800" dirty="0"/>
          </a:p>
          <a:p>
            <a:pPr marL="285750" indent="-285750">
              <a:buFont typeface="Arial" panose="020B0604020202020204" pitchFamily="34" charset="0"/>
              <a:buChar char="•"/>
            </a:pPr>
            <a:r>
              <a:rPr lang="en-US" sz="1800" dirty="0">
                <a:hlinkClick r:id="rId4"/>
              </a:rPr>
              <a:t>The Enigma Network: 50 stocks not to own (David Webb</a:t>
            </a:r>
            <a:r>
              <a:rPr lang="en-US" sz="1800" dirty="0"/>
              <a:t>)</a:t>
            </a:r>
          </a:p>
          <a:p>
            <a:endParaRPr lang="en-US" sz="1800" dirty="0"/>
          </a:p>
        </p:txBody>
      </p:sp>
    </p:spTree>
    <p:extLst>
      <p:ext uri="{BB962C8B-B14F-4D97-AF65-F5344CB8AC3E}">
        <p14:creationId xmlns:p14="http://schemas.microsoft.com/office/powerpoint/2010/main" val="349910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2" name="TextBox 1"/>
          <p:cNvSpPr txBox="1"/>
          <p:nvPr/>
        </p:nvSpPr>
        <p:spPr>
          <a:xfrm>
            <a:off x="818662" y="5639290"/>
            <a:ext cx="7137714" cy="738664"/>
          </a:xfrm>
          <a:prstGeom prst="rect">
            <a:avLst/>
          </a:prstGeom>
          <a:noFill/>
        </p:spPr>
        <p:txBody>
          <a:bodyPr wrap="square" rtlCol="0">
            <a:spAutoFit/>
          </a:bodyPr>
          <a:lstStyle/>
          <a:p>
            <a:r>
              <a:rPr lang="en-US" sz="1400" dirty="0" smtClean="0">
                <a:solidFill>
                  <a:srgbClr val="0070C0"/>
                </a:solidFill>
                <a:cs typeface="Helvetica Light"/>
              </a:rPr>
              <a:t>Index Future transaction cost is low (HK$15 per contract from IB)</a:t>
            </a:r>
          </a:p>
          <a:p>
            <a:r>
              <a:rPr lang="en-US" sz="1400" dirty="0" smtClean="0">
                <a:solidFill>
                  <a:srgbClr val="0070C0"/>
                </a:solidFill>
                <a:cs typeface="Helvetica Light"/>
              </a:rPr>
              <a:t>Has enough liquidity and high leverage (Each point is HK$50, HK$10 for mini contracts</a:t>
            </a:r>
            <a:endParaRPr lang="en-US" sz="1400" dirty="0">
              <a:solidFill>
                <a:srgbClr val="0070C0"/>
              </a:solidFill>
              <a:cs typeface="Helvetica Light"/>
            </a:endParaRPr>
          </a:p>
          <a:p>
            <a:endParaRPr lang="en-US" sz="1400" dirty="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59564"/>
            <a:ext cx="7604936" cy="3735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063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003"/>
          <a:stretch/>
        </p:blipFill>
        <p:spPr>
          <a:xfrm>
            <a:off x="496797" y="1722966"/>
            <a:ext cx="7200800" cy="4355485"/>
          </a:xfrm>
          <a:prstGeom prst="rect">
            <a:avLst/>
          </a:prstGeom>
        </p:spPr>
      </p:pic>
    </p:spTree>
    <p:extLst>
      <p:ext uri="{BB962C8B-B14F-4D97-AF65-F5344CB8AC3E}">
        <p14:creationId xmlns:p14="http://schemas.microsoft.com/office/powerpoint/2010/main" val="3871516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fontScale="90000"/>
          </a:bodyPr>
          <a:lstStyle/>
          <a:p>
            <a:r>
              <a:rPr lang="en-US" dirty="0"/>
              <a:t>Trading Strategies – </a:t>
            </a:r>
            <a:r>
              <a:rPr lang="en-US" dirty="0" smtClean="0"/>
              <a:t>HKFE Wave Trading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Objective</a:t>
            </a:r>
            <a:r>
              <a:rPr lang="en-US" sz="1800" dirty="0" smtClean="0"/>
              <a:t>: detect </a:t>
            </a:r>
            <a:r>
              <a:rPr lang="en-US" sz="1800" b="1" dirty="0" smtClean="0">
                <a:solidFill>
                  <a:srgbClr val="0070C0"/>
                </a:solidFill>
              </a:rPr>
              <a:t>short term trends </a:t>
            </a:r>
            <a:r>
              <a:rPr lang="en-US" sz="1800" dirty="0" smtClean="0"/>
              <a:t>and </a:t>
            </a:r>
            <a:r>
              <a:rPr lang="en-US" sz="1800" b="1" dirty="0" smtClean="0">
                <a:solidFill>
                  <a:srgbClr val="0070C0"/>
                </a:solidFill>
              </a:rPr>
              <a:t>regime shift</a:t>
            </a:r>
            <a:r>
              <a:rPr lang="en-US" sz="1800" dirty="0" smtClean="0"/>
              <a:t>. Use HKFE because of lower transaction costs</a:t>
            </a:r>
            <a:endParaRPr lang="en-US" sz="1800" dirty="0"/>
          </a:p>
        </p:txBody>
      </p:sp>
      <p:pic>
        <p:nvPicPr>
          <p:cNvPr id="6" name="Picture 5"/>
          <p:cNvPicPr>
            <a:picLocks noChangeAspect="1" noChangeArrowheads="1"/>
          </p:cNvPicPr>
          <p:nvPr/>
        </p:nvPicPr>
        <p:blipFill>
          <a:blip r:embed="rId2"/>
          <a:srcRect/>
          <a:stretch>
            <a:fillRect/>
          </a:stretch>
        </p:blipFill>
        <p:spPr bwMode="auto">
          <a:xfrm>
            <a:off x="611560" y="3140968"/>
            <a:ext cx="4113827" cy="2247428"/>
          </a:xfrm>
          <a:prstGeom prst="rect">
            <a:avLst/>
          </a:prstGeom>
          <a:noFill/>
          <a:ln w="9525">
            <a:noFill/>
            <a:miter lim="800000"/>
            <a:headEnd/>
            <a:tailEnd/>
          </a:ln>
        </p:spPr>
      </p:pic>
      <p:sp>
        <p:nvSpPr>
          <p:cNvPr id="2" name="TextBox 1"/>
          <p:cNvSpPr txBox="1"/>
          <p:nvPr/>
        </p:nvSpPr>
        <p:spPr>
          <a:xfrm>
            <a:off x="820151" y="5377680"/>
            <a:ext cx="3905236" cy="738664"/>
          </a:xfrm>
          <a:prstGeom prst="rect">
            <a:avLst/>
          </a:prstGeom>
          <a:noFill/>
        </p:spPr>
        <p:txBody>
          <a:bodyPr wrap="none" rtlCol="0">
            <a:spAutoFit/>
          </a:bodyPr>
          <a:lstStyle/>
          <a:p>
            <a:r>
              <a:rPr lang="en-US" sz="1400" dirty="0">
                <a:cs typeface="Helvetica Light"/>
              </a:rPr>
              <a:t>For short term price action,</a:t>
            </a:r>
          </a:p>
          <a:p>
            <a:r>
              <a:rPr lang="en-US" sz="1400" dirty="0">
                <a:cs typeface="Helvetica Light"/>
              </a:rPr>
              <a:t>a security goes typically through several trends</a:t>
            </a:r>
          </a:p>
          <a:p>
            <a:endParaRPr lang="en-US" sz="1400" dirty="0"/>
          </a:p>
        </p:txBody>
      </p:sp>
      <p:pic>
        <p:nvPicPr>
          <p:cNvPr id="8" name="Picture 7"/>
          <p:cNvPicPr>
            <a:picLocks noChangeAspect="1" noChangeArrowheads="1"/>
          </p:cNvPicPr>
          <p:nvPr/>
        </p:nvPicPr>
        <p:blipFill>
          <a:blip r:embed="rId3"/>
          <a:srcRect/>
          <a:stretch>
            <a:fillRect/>
          </a:stretch>
        </p:blipFill>
        <p:spPr bwMode="auto">
          <a:xfrm>
            <a:off x="4644008" y="2132856"/>
            <a:ext cx="4305074" cy="2492188"/>
          </a:xfrm>
          <a:prstGeom prst="rect">
            <a:avLst/>
          </a:prstGeom>
          <a:noFill/>
          <a:ln w="9525">
            <a:noFill/>
            <a:miter lim="800000"/>
            <a:headEnd/>
            <a:tailEnd/>
          </a:ln>
        </p:spPr>
      </p:pic>
      <p:sp>
        <p:nvSpPr>
          <p:cNvPr id="4" name="TextBox 3"/>
          <p:cNvSpPr txBox="1"/>
          <p:nvPr/>
        </p:nvSpPr>
        <p:spPr>
          <a:xfrm>
            <a:off x="5148064" y="4717970"/>
            <a:ext cx="3265125" cy="738664"/>
          </a:xfrm>
          <a:prstGeom prst="rect">
            <a:avLst/>
          </a:prstGeom>
          <a:noFill/>
        </p:spPr>
        <p:txBody>
          <a:bodyPr wrap="none" rtlCol="0">
            <a:spAutoFit/>
          </a:bodyPr>
          <a:lstStyle/>
          <a:p>
            <a:r>
              <a:rPr lang="en-US" sz="1400" dirty="0">
                <a:cs typeface="Helvetica Light"/>
              </a:rPr>
              <a:t>The market goes through </a:t>
            </a:r>
          </a:p>
          <a:p>
            <a:r>
              <a:rPr lang="en-US" sz="1400" dirty="0">
                <a:cs typeface="Helvetica Light"/>
              </a:rPr>
              <a:t>volatility and volume regime intraday.   </a:t>
            </a:r>
          </a:p>
          <a:p>
            <a:endParaRPr lang="en-US" sz="1400" dirty="0"/>
          </a:p>
        </p:txBody>
      </p:sp>
    </p:spTree>
    <p:extLst>
      <p:ext uri="{BB962C8B-B14F-4D97-AF65-F5344CB8AC3E}">
        <p14:creationId xmlns:p14="http://schemas.microsoft.com/office/powerpoint/2010/main" val="39665362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Chart Patterns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Objective</a:t>
            </a:r>
            <a:r>
              <a:rPr lang="en-US" sz="1800" dirty="0"/>
              <a:t>: </a:t>
            </a:r>
            <a:r>
              <a:rPr lang="en-US" sz="1800" dirty="0" smtClean="0"/>
              <a:t>apply pattern recognition, </a:t>
            </a:r>
            <a:r>
              <a:rPr lang="en-US" sz="1800" dirty="0"/>
              <a:t>detect signals that are </a:t>
            </a:r>
            <a:r>
              <a:rPr lang="en-US" sz="1800" b="1" dirty="0">
                <a:solidFill>
                  <a:srgbClr val="0070C0"/>
                </a:solidFill>
              </a:rPr>
              <a:t>statistically significant </a:t>
            </a:r>
            <a:r>
              <a:rPr lang="en-US" sz="1800" dirty="0"/>
              <a:t>for market action.</a:t>
            </a:r>
          </a:p>
        </p:txBody>
      </p:sp>
      <p:sp>
        <p:nvSpPr>
          <p:cNvPr id="2" name="TextBox 1"/>
          <p:cNvSpPr txBox="1"/>
          <p:nvPr/>
        </p:nvSpPr>
        <p:spPr>
          <a:xfrm>
            <a:off x="683568" y="5377680"/>
            <a:ext cx="4216282" cy="523220"/>
          </a:xfrm>
          <a:prstGeom prst="rect">
            <a:avLst/>
          </a:prstGeom>
          <a:noFill/>
        </p:spPr>
        <p:txBody>
          <a:bodyPr wrap="none" rtlCol="0">
            <a:spAutoFit/>
          </a:bodyPr>
          <a:lstStyle/>
          <a:p>
            <a:r>
              <a:rPr lang="en-US" sz="1400" dirty="0">
                <a:cs typeface="Helvetica Light"/>
              </a:rPr>
              <a:t>Support and Resistance Level – based on chart patterns</a:t>
            </a:r>
          </a:p>
          <a:p>
            <a:endParaRPr lang="en-US" sz="1400" dirty="0"/>
          </a:p>
        </p:txBody>
      </p:sp>
      <p:sp>
        <p:nvSpPr>
          <p:cNvPr id="4" name="TextBox 3"/>
          <p:cNvSpPr txBox="1"/>
          <p:nvPr/>
        </p:nvSpPr>
        <p:spPr>
          <a:xfrm>
            <a:off x="5965664" y="4705980"/>
            <a:ext cx="1722459" cy="523220"/>
          </a:xfrm>
          <a:prstGeom prst="rect">
            <a:avLst/>
          </a:prstGeom>
          <a:noFill/>
        </p:spPr>
        <p:txBody>
          <a:bodyPr wrap="none" rtlCol="0">
            <a:spAutoFit/>
          </a:bodyPr>
          <a:lstStyle/>
          <a:p>
            <a:r>
              <a:rPr lang="en-US" sz="1400" dirty="0">
                <a:cs typeface="Helvetica Light"/>
              </a:rPr>
              <a:t>MACD chart patterns</a:t>
            </a:r>
          </a:p>
          <a:p>
            <a:endParaRPr lang="en-US" sz="1400" dirty="0"/>
          </a:p>
        </p:txBody>
      </p:sp>
      <p:pic>
        <p:nvPicPr>
          <p:cNvPr id="1026" name="Picture 2" descr="https://www.forexboat.com/wp-content/uploads/2017/03/Reversal-Forex-Chart-Patterns-Cheat-Sheet.png">
            <a:extLst>
              <a:ext uri="{FF2B5EF4-FFF2-40B4-BE49-F238E27FC236}">
                <a16:creationId xmlns:a16="http://schemas.microsoft.com/office/drawing/2014/main" xmlns="" id="{BD6BB3BC-8EB1-4032-A0F2-3C592C7BCE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11" y="3111759"/>
            <a:ext cx="4216282" cy="2019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1.mm.bing.net/th?id=OIP.FLvLvMoN4NKZH0M57WdWwAHaEK&amp;pid=15.1&amp;P=0&amp;w=343&amp;h=193">
            <a:extLst>
              <a:ext uri="{FF2B5EF4-FFF2-40B4-BE49-F238E27FC236}">
                <a16:creationId xmlns:a16="http://schemas.microsoft.com/office/drawing/2014/main" xmlns="" id="{44BB0FD6-1554-44C4-B425-650B6ABD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357" y="2598787"/>
            <a:ext cx="3267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5671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Signals for Futures Trading</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endParaRPr lang="en-US" sz="1800" dirty="0"/>
          </a:p>
        </p:txBody>
      </p:sp>
      <p:sp>
        <p:nvSpPr>
          <p:cNvPr id="2" name="TextBox 1"/>
          <p:cNvSpPr txBox="1"/>
          <p:nvPr/>
        </p:nvSpPr>
        <p:spPr>
          <a:xfrm>
            <a:off x="2251600" y="4293096"/>
            <a:ext cx="1353384" cy="523220"/>
          </a:xfrm>
          <a:prstGeom prst="rect">
            <a:avLst/>
          </a:prstGeom>
          <a:noFill/>
        </p:spPr>
        <p:txBody>
          <a:bodyPr wrap="none" rtlCol="0">
            <a:spAutoFit/>
          </a:bodyPr>
          <a:lstStyle/>
          <a:p>
            <a:r>
              <a:rPr lang="en-US" sz="1400" dirty="0">
                <a:cs typeface="Helvetica Light"/>
              </a:rPr>
              <a:t>Bollinger bands</a:t>
            </a:r>
          </a:p>
          <a:p>
            <a:endParaRPr lang="en-US" sz="1400" dirty="0"/>
          </a:p>
        </p:txBody>
      </p:sp>
      <p:sp>
        <p:nvSpPr>
          <p:cNvPr id="4" name="TextBox 3"/>
          <p:cNvSpPr txBox="1"/>
          <p:nvPr/>
        </p:nvSpPr>
        <p:spPr>
          <a:xfrm>
            <a:off x="5965664" y="5066020"/>
            <a:ext cx="2204834" cy="523220"/>
          </a:xfrm>
          <a:prstGeom prst="rect">
            <a:avLst/>
          </a:prstGeom>
          <a:noFill/>
        </p:spPr>
        <p:txBody>
          <a:bodyPr wrap="none" rtlCol="0">
            <a:spAutoFit/>
          </a:bodyPr>
          <a:lstStyle/>
          <a:p>
            <a:r>
              <a:rPr lang="en-US" sz="1400" dirty="0">
                <a:cs typeface="Helvetica Light"/>
              </a:rPr>
              <a:t>Needle Pin Reversal Pattern</a:t>
            </a:r>
          </a:p>
          <a:p>
            <a:endParaRPr lang="en-US" sz="1400" dirty="0"/>
          </a:p>
        </p:txBody>
      </p:sp>
      <p:pic>
        <p:nvPicPr>
          <p:cNvPr id="2050" name="Picture 2" descr="https://tse2.mm.bing.net/th?id=OIP.BC262xRYK_mkqrMdNewWcAHaDN&amp;pid=15.1&amp;P=0&amp;w=456&amp;h=198">
            <a:extLst>
              <a:ext uri="{FF2B5EF4-FFF2-40B4-BE49-F238E27FC236}">
                <a16:creationId xmlns:a16="http://schemas.microsoft.com/office/drawing/2014/main" xmlns="" id="{6CD0968C-33B4-4738-BADE-16DDCE175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92" y="2132856"/>
            <a:ext cx="43434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se1.mm.bing.net/th?id=OIP.bHF7QaefaCrO0xYL6bt7IgHaD0&amp;pid=15.1&amp;P=0&amp;w=312&amp;h=161">
            <a:extLst>
              <a:ext uri="{FF2B5EF4-FFF2-40B4-BE49-F238E27FC236}">
                <a16:creationId xmlns:a16="http://schemas.microsoft.com/office/drawing/2014/main" xmlns="" id="{ECA0249F-9373-4600-B4DE-CD62A179E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308" y="3191619"/>
            <a:ext cx="297180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312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80702" y="1916832"/>
            <a:ext cx="4047282" cy="400548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2010-May-22:</a:t>
            </a:r>
          </a:p>
          <a:p>
            <a:pPr marL="0" indent="0"/>
            <a:r>
              <a:rPr lang="en-US" sz="1800" dirty="0" smtClean="0"/>
              <a:t>Laszlo </a:t>
            </a:r>
            <a:r>
              <a:rPr lang="en-US" sz="1800" dirty="0" err="1"/>
              <a:t>Hanyecz</a:t>
            </a:r>
            <a:r>
              <a:rPr lang="en-US" sz="1800" dirty="0"/>
              <a:t> agreed to </a:t>
            </a:r>
            <a:r>
              <a:rPr lang="en-US" sz="1800" dirty="0" smtClean="0"/>
              <a:t>pay </a:t>
            </a:r>
            <a:r>
              <a:rPr lang="en-US" sz="1800" b="1" u="sng" dirty="0" smtClean="0">
                <a:solidFill>
                  <a:srgbClr val="FF0000"/>
                </a:solidFill>
              </a:rPr>
              <a:t>10,000 Bitcoins</a:t>
            </a:r>
            <a:r>
              <a:rPr lang="en-US" sz="1800" dirty="0" smtClean="0"/>
              <a:t> </a:t>
            </a:r>
            <a:r>
              <a:rPr lang="en-US" sz="1800" dirty="0"/>
              <a:t>for two delivered Papa John's </a:t>
            </a:r>
            <a:r>
              <a:rPr lang="en-US" sz="1800" dirty="0" smtClean="0"/>
              <a:t>pizzas</a:t>
            </a:r>
          </a:p>
          <a:p>
            <a:pPr>
              <a:buFont typeface="Arial" panose="020B0604020202020204" pitchFamily="34" charset="0"/>
              <a:buChar char="•"/>
            </a:pPr>
            <a:endParaRPr lang="en-US" sz="1800" dirty="0"/>
          </a:p>
          <a:p>
            <a:pPr marL="0" indent="0"/>
            <a:r>
              <a:rPr lang="en-US" sz="1800" b="1" u="sng" dirty="0">
                <a:solidFill>
                  <a:srgbClr val="0070C0"/>
                </a:solidFill>
              </a:rPr>
              <a:t>2019-Nov-5: </a:t>
            </a:r>
          </a:p>
          <a:p>
            <a:pPr marL="0" indent="0"/>
            <a:r>
              <a:rPr lang="en-US" sz="1800" dirty="0" smtClean="0"/>
              <a:t>1 bitcoin = US$ 9321 (~HK$ 72,871)</a:t>
            </a:r>
          </a:p>
          <a:p>
            <a:pPr marL="0" indent="0"/>
            <a:endParaRPr lang="en-US" sz="1800" dirty="0"/>
          </a:p>
          <a:p>
            <a:pPr marL="0" indent="0"/>
            <a:r>
              <a:rPr lang="en-US" sz="1800" dirty="0" smtClean="0"/>
              <a:t>2 Pizzas worth:</a:t>
            </a:r>
          </a:p>
          <a:p>
            <a:pPr marL="0" indent="0"/>
            <a:r>
              <a:rPr lang="en-US" sz="1800" dirty="0" smtClean="0"/>
              <a:t>	</a:t>
            </a:r>
            <a:r>
              <a:rPr lang="en-US" sz="1800" b="1" dirty="0" smtClean="0">
                <a:solidFill>
                  <a:srgbClr val="FF0000"/>
                </a:solidFill>
              </a:rPr>
              <a:t>US$ 93 </a:t>
            </a:r>
            <a:r>
              <a:rPr lang="en-US" sz="1800" b="1" dirty="0" err="1">
                <a:solidFill>
                  <a:srgbClr val="FF0000"/>
                </a:solidFill>
              </a:rPr>
              <a:t>Millons</a:t>
            </a:r>
            <a:endParaRPr lang="en-US" sz="1800" b="1" dirty="0" smtClean="0">
              <a:solidFill>
                <a:srgbClr val="FF0000"/>
              </a:solidFill>
            </a:endParaRPr>
          </a:p>
          <a:p>
            <a:pPr marL="0" indent="0"/>
            <a:r>
              <a:rPr lang="en-US" sz="1800" b="1" dirty="0">
                <a:solidFill>
                  <a:srgbClr val="FF0000"/>
                </a:solidFill>
              </a:rPr>
              <a:t>	</a:t>
            </a:r>
            <a:r>
              <a:rPr lang="en-US" sz="1800" b="1" dirty="0" smtClean="0">
                <a:solidFill>
                  <a:srgbClr val="FF0000"/>
                </a:solidFill>
              </a:rPr>
              <a:t>HK$ 728.7 </a:t>
            </a:r>
            <a:r>
              <a:rPr lang="en-US" sz="1800" b="1" dirty="0" err="1" smtClean="0">
                <a:solidFill>
                  <a:srgbClr val="FF0000"/>
                </a:solidFill>
              </a:rPr>
              <a:t>Millons</a:t>
            </a:r>
            <a:endParaRPr lang="en-US" sz="1600" b="1" dirty="0">
              <a:solidFill>
                <a:srgbClr val="FF0000"/>
              </a:solidFill>
            </a:endParaRPr>
          </a:p>
        </p:txBody>
      </p:sp>
      <p:pic>
        <p:nvPicPr>
          <p:cNvPr id="1026" name="Picture 2" descr="bitcoin pizza day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13553" r="9576"/>
          <a:stretch/>
        </p:blipFill>
        <p:spPr bwMode="auto">
          <a:xfrm>
            <a:off x="4427984" y="1916832"/>
            <a:ext cx="4086225" cy="39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9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037" y="1916831"/>
            <a:ext cx="6696744" cy="43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1187624" y="1916832"/>
            <a:ext cx="5343426"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2016-May-22:</a:t>
            </a:r>
          </a:p>
          <a:p>
            <a:pPr marL="0" indent="0"/>
            <a:r>
              <a:rPr lang="en-US" sz="1800" dirty="0" smtClean="0"/>
              <a:t>1 bitcoin = US$ 434 (~HK$ 3,385)</a:t>
            </a:r>
            <a:br>
              <a:rPr lang="en-US" sz="1800" dirty="0" smtClean="0"/>
            </a:br>
            <a:r>
              <a:rPr lang="en-US" sz="1800" dirty="0" smtClean="0"/>
              <a:t>100 bitcoins = US$ 43,4000 (~</a:t>
            </a:r>
            <a:r>
              <a:rPr lang="en-US" sz="1800" dirty="0"/>
              <a:t>HK$ </a:t>
            </a:r>
            <a:r>
              <a:rPr lang="en-US" sz="1800" dirty="0" smtClean="0"/>
              <a:t>338,500)</a:t>
            </a:r>
          </a:p>
          <a:p>
            <a:pPr marL="0" indent="0"/>
            <a:endParaRPr lang="en-US" sz="1800" b="1" u="sng" dirty="0" smtClean="0">
              <a:solidFill>
                <a:srgbClr val="0070C0"/>
              </a:solidFill>
            </a:endParaRPr>
          </a:p>
          <a:p>
            <a:pPr marL="0" indent="0"/>
            <a:r>
              <a:rPr lang="en-US" sz="1800" b="1" u="sng" dirty="0" smtClean="0">
                <a:solidFill>
                  <a:srgbClr val="0070C0"/>
                </a:solidFill>
              </a:rPr>
              <a:t>2019-Nov-5</a:t>
            </a:r>
            <a:r>
              <a:rPr lang="en-US" sz="1800" b="1" u="sng" dirty="0">
                <a:solidFill>
                  <a:srgbClr val="0070C0"/>
                </a:solidFill>
              </a:rPr>
              <a:t>: </a:t>
            </a:r>
          </a:p>
          <a:p>
            <a:pPr marL="0" indent="0"/>
            <a:r>
              <a:rPr lang="en-US" sz="1800" dirty="0" smtClean="0"/>
              <a:t>100 bitcoin = US$ 932,100 </a:t>
            </a:r>
            <a:r>
              <a:rPr lang="en-US" sz="1800" b="1" u="sng" dirty="0" smtClean="0">
                <a:solidFill>
                  <a:srgbClr val="FF0000"/>
                </a:solidFill>
              </a:rPr>
              <a:t>(~HK$ 7,287,100)</a:t>
            </a:r>
          </a:p>
          <a:p>
            <a:pPr marL="0" indent="0"/>
            <a:endParaRPr lang="en-US" sz="1800" dirty="0"/>
          </a:p>
        </p:txBody>
      </p:sp>
      <p:sp>
        <p:nvSpPr>
          <p:cNvPr id="4" name="TextBox 3"/>
          <p:cNvSpPr txBox="1"/>
          <p:nvPr/>
        </p:nvSpPr>
        <p:spPr>
          <a:xfrm>
            <a:off x="4766383" y="4211796"/>
            <a:ext cx="2109873" cy="338554"/>
          </a:xfrm>
          <a:prstGeom prst="rect">
            <a:avLst/>
          </a:prstGeom>
          <a:noFill/>
        </p:spPr>
        <p:txBody>
          <a:bodyPr wrap="none" rtlCol="0">
            <a:spAutoFit/>
          </a:bodyPr>
          <a:lstStyle/>
          <a:p>
            <a:r>
              <a:rPr lang="en-US" sz="1600" dirty="0" smtClean="0"/>
              <a:t>My Bitcoin Pizza Day</a:t>
            </a:r>
            <a:endParaRPr lang="en-US" sz="1600" dirty="0"/>
          </a:p>
        </p:txBody>
      </p:sp>
      <p:sp>
        <p:nvSpPr>
          <p:cNvPr id="6" name="Down Arrow 5"/>
          <p:cNvSpPr/>
          <p:nvPr/>
        </p:nvSpPr>
        <p:spPr bwMode="auto">
          <a:xfrm>
            <a:off x="5580112" y="4581128"/>
            <a:ext cx="432048" cy="72008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26" name="Picture 2" descr="納米樓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19" r="15025"/>
          <a:stretch/>
        </p:blipFill>
        <p:spPr bwMode="auto">
          <a:xfrm>
            <a:off x="1475656" y="4172484"/>
            <a:ext cx="1782260" cy="16327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57916" y="4294837"/>
            <a:ext cx="1611339" cy="584775"/>
          </a:xfrm>
          <a:prstGeom prst="rect">
            <a:avLst/>
          </a:prstGeom>
          <a:noFill/>
        </p:spPr>
        <p:txBody>
          <a:bodyPr wrap="none" rtlCol="0">
            <a:spAutoFit/>
          </a:bodyPr>
          <a:lstStyle/>
          <a:p>
            <a:r>
              <a:rPr lang="en-US" sz="1600" dirty="0" smtClean="0">
                <a:solidFill>
                  <a:srgbClr val="FF0000"/>
                </a:solidFill>
              </a:rPr>
              <a:t>Buy a </a:t>
            </a:r>
            <a:r>
              <a:rPr lang="en-US" sz="1600" dirty="0" err="1" smtClean="0">
                <a:solidFill>
                  <a:srgbClr val="FF0000"/>
                </a:solidFill>
              </a:rPr>
              <a:t>nano</a:t>
            </a:r>
            <a:r>
              <a:rPr lang="en-US" sz="1600" dirty="0" smtClean="0">
                <a:solidFill>
                  <a:srgbClr val="FF0000"/>
                </a:solidFill>
              </a:rPr>
              <a:t> flat </a:t>
            </a:r>
          </a:p>
          <a:p>
            <a:r>
              <a:rPr lang="en-US" sz="1600" dirty="0" smtClean="0">
                <a:solidFill>
                  <a:srgbClr val="FF0000"/>
                </a:solidFill>
              </a:rPr>
              <a:t>(</a:t>
            </a:r>
            <a:r>
              <a:rPr lang="zh-TW" altLang="en-US" sz="1600" dirty="0">
                <a:solidFill>
                  <a:srgbClr val="FF0000"/>
                </a:solidFill>
              </a:rPr>
              <a:t>納米</a:t>
            </a:r>
            <a:r>
              <a:rPr lang="zh-TW" altLang="en-US" sz="1600" dirty="0" smtClean="0">
                <a:solidFill>
                  <a:srgbClr val="FF0000"/>
                </a:solidFill>
              </a:rPr>
              <a:t>樓</a:t>
            </a:r>
            <a:r>
              <a:rPr lang="en-US" altLang="zh-TW" sz="1600" dirty="0">
                <a:solidFill>
                  <a:srgbClr val="FF0000"/>
                </a:solidFill>
              </a:rPr>
              <a:t>)</a:t>
            </a:r>
            <a:endParaRPr lang="en-US" sz="1600" dirty="0">
              <a:solidFill>
                <a:srgbClr val="FF0000"/>
              </a:solidFill>
            </a:endParaRPr>
          </a:p>
        </p:txBody>
      </p:sp>
    </p:spTree>
    <p:extLst>
      <p:ext uri="{BB962C8B-B14F-4D97-AF65-F5344CB8AC3E}">
        <p14:creationId xmlns:p14="http://schemas.microsoft.com/office/powerpoint/2010/main" val="63974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640960"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SMA </a:t>
            </a:r>
            <a:r>
              <a:rPr lang="en-US" sz="1800" b="1" dirty="0" smtClean="0"/>
              <a:t>Crossover Strategy: </a:t>
            </a:r>
            <a:r>
              <a:rPr lang="en-US" sz="1800" b="1" dirty="0" smtClean="0">
                <a:solidFill>
                  <a:srgbClr val="0070C0"/>
                </a:solidFill>
              </a:rPr>
              <a:t>leading</a:t>
            </a:r>
            <a:r>
              <a:rPr lang="en-US" sz="1800" dirty="0" smtClean="0"/>
              <a:t> </a:t>
            </a:r>
            <a:r>
              <a:rPr lang="en-US" sz="1800" dirty="0"/>
              <a:t>and a </a:t>
            </a:r>
            <a:r>
              <a:rPr lang="en-US" sz="1800" b="1" dirty="0">
                <a:solidFill>
                  <a:srgbClr val="0070C0"/>
                </a:solidFill>
              </a:rPr>
              <a:t>lagging</a:t>
            </a:r>
            <a:r>
              <a:rPr lang="en-US" sz="1800" dirty="0"/>
              <a:t> simple moving </a:t>
            </a:r>
            <a:r>
              <a:rPr lang="en-US" sz="1800" dirty="0" smtClean="0"/>
              <a:t>averages</a:t>
            </a:r>
          </a:p>
          <a:p>
            <a:r>
              <a:rPr lang="en-US" sz="1800" dirty="0"/>
              <a:t>	</a:t>
            </a:r>
            <a:r>
              <a:rPr lang="en-US" sz="1600" dirty="0" smtClean="0"/>
              <a:t>Leading </a:t>
            </a:r>
            <a:r>
              <a:rPr lang="en-US" sz="1600" dirty="0"/>
              <a:t>SMA has a shorter look-back period that lagging moving average. Hence, by definition, </a:t>
            </a:r>
            <a:r>
              <a:rPr lang="en-US" sz="1600" b="1" dirty="0">
                <a:solidFill>
                  <a:srgbClr val="0070C0"/>
                </a:solidFill>
              </a:rPr>
              <a:t>leading SMA will be more sensitive to most recent price moves</a:t>
            </a:r>
            <a:r>
              <a:rPr lang="en-US" sz="1600" dirty="0"/>
              <a:t>; lagging SMA will be slower to </a:t>
            </a:r>
            <a:r>
              <a:rPr lang="en-US" sz="1600" dirty="0" smtClean="0"/>
              <a:t>react </a:t>
            </a:r>
            <a:r>
              <a:rPr lang="en-US" sz="1800" dirty="0"/>
              <a:t> </a:t>
            </a:r>
            <a:r>
              <a:rPr lang="en-US" sz="1600" dirty="0">
                <a:solidFill>
                  <a:srgbClr val="00B050"/>
                </a:solidFill>
              </a:rPr>
              <a:t>(Comparing to Long/Short term Sentiment</a:t>
            </a:r>
            <a:r>
              <a:rPr lang="en-US" sz="1600" dirty="0" smtClean="0">
                <a:solidFill>
                  <a:srgbClr val="00B050"/>
                </a:solidFill>
              </a:rPr>
              <a:t>)</a:t>
            </a:r>
            <a:endParaRPr lang="en-US" sz="1600" dirty="0"/>
          </a:p>
          <a:p>
            <a:r>
              <a:rPr lang="en-US" sz="1800" dirty="0"/>
              <a:t>  </a:t>
            </a:r>
            <a:endParaRPr lang="en-US" sz="1800" dirty="0" smtClean="0"/>
          </a:p>
          <a:p>
            <a:r>
              <a:rPr lang="en-US" sz="1800" dirty="0" smtClean="0">
                <a:hlinkClick r:id="rId2"/>
              </a:rPr>
              <a:t>Code Example</a:t>
            </a:r>
            <a:r>
              <a:rPr lang="en-US" sz="1800" dirty="0" smtClean="0"/>
              <a:t> </a:t>
            </a:r>
          </a:p>
          <a:p>
            <a:pPr>
              <a:buAutoNum type="arabicPeriod"/>
            </a:pPr>
            <a:r>
              <a:rPr lang="en-US" sz="1800" dirty="0" smtClean="0"/>
              <a:t>Data Collection (download from website)</a:t>
            </a:r>
          </a:p>
          <a:p>
            <a:pPr>
              <a:buAutoNum type="arabicPeriod"/>
            </a:pPr>
            <a:r>
              <a:rPr lang="en-US" sz="1800" dirty="0" smtClean="0"/>
              <a:t>Exploratory Data Analysis (summary, table, charts etc.)</a:t>
            </a:r>
          </a:p>
          <a:p>
            <a:pPr>
              <a:buAutoNum type="arabicPeriod"/>
            </a:pPr>
            <a:r>
              <a:rPr lang="en-US" sz="1800" dirty="0" smtClean="0"/>
              <a:t>Define Strategy Logic</a:t>
            </a:r>
            <a:endParaRPr lang="en-US" sz="1800" dirty="0"/>
          </a:p>
          <a:p>
            <a:pPr marL="800100" lvl="1" indent="-342900">
              <a:buFont typeface="+mj-lt"/>
              <a:buAutoNum type="alphaLcParenR"/>
            </a:pPr>
            <a:r>
              <a:rPr lang="en-US" sz="1400" b="1" dirty="0">
                <a:solidFill>
                  <a:srgbClr val="0070C0"/>
                </a:solidFill>
              </a:rPr>
              <a:t>LONG</a:t>
            </a:r>
            <a:r>
              <a:rPr lang="en-US" sz="1400" dirty="0" smtClean="0"/>
              <a:t>: if </a:t>
            </a:r>
            <a:r>
              <a:rPr lang="en-US" sz="1400" dirty="0"/>
              <a:t>Leading SMA is above Lagging SMA by some </a:t>
            </a:r>
            <a:r>
              <a:rPr lang="en-US" sz="1400" dirty="0" smtClean="0"/>
              <a:t>threshold</a:t>
            </a:r>
            <a:endParaRPr lang="en-US" sz="1400" dirty="0"/>
          </a:p>
          <a:p>
            <a:pPr marL="800100" lvl="1" indent="-342900">
              <a:buFont typeface="+mj-lt"/>
              <a:buAutoNum type="alphaLcParenR"/>
            </a:pPr>
            <a:r>
              <a:rPr lang="en-US" sz="1400" b="1" dirty="0">
                <a:solidFill>
                  <a:srgbClr val="0070C0"/>
                </a:solidFill>
              </a:rPr>
              <a:t>SHORT</a:t>
            </a:r>
            <a:r>
              <a:rPr lang="en-US" sz="1400" dirty="0" smtClean="0"/>
              <a:t>: </a:t>
            </a:r>
            <a:r>
              <a:rPr lang="en-US" sz="1400" dirty="0"/>
              <a:t>if Leading SMA is below Lagging SMA by some </a:t>
            </a:r>
            <a:r>
              <a:rPr lang="en-US" sz="1400" dirty="0" smtClean="0"/>
              <a:t>threshold</a:t>
            </a:r>
          </a:p>
          <a:p>
            <a:pPr marL="800100" lvl="1" indent="-342900">
              <a:buFont typeface="+mj-lt"/>
              <a:buAutoNum type="alphaLcParenR"/>
            </a:pPr>
            <a:r>
              <a:rPr lang="en-US" sz="1400" b="1" dirty="0">
                <a:solidFill>
                  <a:srgbClr val="0070C0"/>
                </a:solidFill>
              </a:rPr>
              <a:t>FLAT</a:t>
            </a:r>
            <a:r>
              <a:rPr lang="en-US" sz="1400" dirty="0" smtClean="0"/>
              <a:t>: threshold </a:t>
            </a:r>
            <a:r>
              <a:rPr lang="en-US" sz="1400" dirty="0"/>
              <a:t>is applied to filter out weak </a:t>
            </a:r>
            <a:r>
              <a:rPr lang="en-US" sz="1400" dirty="0" smtClean="0"/>
              <a:t>signals and flat the current position </a:t>
            </a:r>
          </a:p>
          <a:p>
            <a:pPr marL="400050">
              <a:buFont typeface="+mj-lt"/>
              <a:buAutoNum type="arabicPeriod"/>
            </a:pPr>
            <a:r>
              <a:rPr lang="en-US" sz="1800" dirty="0" smtClean="0"/>
              <a:t>Back Testing</a:t>
            </a:r>
          </a:p>
          <a:p>
            <a:pPr marL="400050">
              <a:buFont typeface="+mj-lt"/>
              <a:buAutoNum type="arabicPeriod"/>
            </a:pPr>
            <a:r>
              <a:rPr lang="en-US" sz="1800" dirty="0" smtClean="0"/>
              <a:t>Compare Performance to the Benchmark </a:t>
            </a:r>
            <a:endParaRPr lang="en-US" sz="1800" dirty="0"/>
          </a:p>
        </p:txBody>
      </p:sp>
      <p:sp>
        <p:nvSpPr>
          <p:cNvPr id="2" name="Sun 1"/>
          <p:cNvSpPr/>
          <p:nvPr/>
        </p:nvSpPr>
        <p:spPr bwMode="auto">
          <a:xfrm>
            <a:off x="2123728" y="3068959"/>
            <a:ext cx="554360" cy="511671"/>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5146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3888432" cy="44644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Back test shows good performance. But doesn’t consider the following:</a:t>
            </a:r>
          </a:p>
          <a:p>
            <a:pPr marL="0" indent="0"/>
            <a:endParaRPr lang="en-US" sz="1800" b="1" u="sng" dirty="0" smtClean="0"/>
          </a:p>
          <a:p>
            <a:pPr marL="0" indent="0"/>
            <a:r>
              <a:rPr lang="en-US" sz="1800" b="1" u="sng" dirty="0" smtClean="0"/>
              <a:t>Transaction Cost</a:t>
            </a:r>
            <a:endParaRPr lang="en-US" sz="1800" b="1" u="sng" dirty="0"/>
          </a:p>
          <a:p>
            <a:pPr marL="685800" lvl="1">
              <a:buFont typeface="Arial" panose="020B0604020202020204" pitchFamily="34" charset="0"/>
              <a:buChar char="•"/>
            </a:pPr>
            <a:r>
              <a:rPr lang="en-US" sz="1600" dirty="0" smtClean="0"/>
              <a:t>Infrastructure cost</a:t>
            </a:r>
          </a:p>
          <a:p>
            <a:pPr marL="685800" lvl="1">
              <a:buFont typeface="Arial" panose="020B0604020202020204" pitchFamily="34" charset="0"/>
              <a:buChar char="•"/>
            </a:pPr>
            <a:r>
              <a:rPr lang="en-US" sz="1600" dirty="0" smtClean="0"/>
              <a:t>Commissions</a:t>
            </a:r>
          </a:p>
          <a:p>
            <a:pPr marL="685800" lvl="1">
              <a:buFont typeface="Arial" panose="020B0604020202020204" pitchFamily="34" charset="0"/>
              <a:buChar char="•"/>
            </a:pPr>
            <a:r>
              <a:rPr lang="en-US" sz="1600" dirty="0" smtClean="0"/>
              <a:t>Shorting (cost or legal)</a:t>
            </a:r>
          </a:p>
          <a:p>
            <a:pPr marL="685800" lvl="1">
              <a:buFont typeface="Arial" panose="020B0604020202020204" pitchFamily="34" charset="0"/>
              <a:buChar char="•"/>
            </a:pPr>
            <a:r>
              <a:rPr lang="en-US" sz="1600" dirty="0" smtClean="0"/>
              <a:t>Slippage (Latency, Spread, Volatility, Liquidity)</a:t>
            </a:r>
          </a:p>
          <a:p>
            <a:pPr marL="685800" lvl="1">
              <a:buFont typeface="Arial" panose="020B0604020202020204" pitchFamily="34" charset="0"/>
              <a:buChar char="•"/>
            </a:pPr>
            <a:r>
              <a:rPr lang="en-US" sz="1600" dirty="0" smtClean="0"/>
              <a:t>Market Impact</a:t>
            </a:r>
          </a:p>
          <a:p>
            <a:pPr marL="685800" lvl="1">
              <a:buFont typeface="Arial" panose="020B0604020202020204" pitchFamily="34" charset="0"/>
              <a:buChar char="•"/>
            </a:pPr>
            <a:endParaRPr lang="en-US" sz="1600" dirty="0"/>
          </a:p>
          <a:p>
            <a:pPr marL="285750" indent="-285750">
              <a:buFont typeface="Arial" panose="020B0604020202020204" pitchFamily="34" charset="0"/>
              <a:buChar char="•"/>
            </a:pPr>
            <a:endParaRPr lang="en-US" sz="1800"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139" b="4501"/>
          <a:stretch/>
        </p:blipFill>
        <p:spPr bwMode="auto">
          <a:xfrm>
            <a:off x="4572000" y="1781175"/>
            <a:ext cx="3872505" cy="438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Bit Coin Trading</a:t>
            </a:r>
            <a:endParaRPr lang="en-US" dirty="0"/>
          </a:p>
        </p:txBody>
      </p:sp>
      <p:sp>
        <p:nvSpPr>
          <p:cNvPr id="7" name="Content Placeholder 1"/>
          <p:cNvSpPr txBox="1">
            <a:spLocks/>
          </p:cNvSpPr>
          <p:nvPr/>
        </p:nvSpPr>
        <p:spPr>
          <a:xfrm>
            <a:off x="395536" y="1700808"/>
            <a:ext cx="8064896" cy="28803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Regime Switching</a:t>
            </a:r>
            <a:r>
              <a:rPr lang="en-US" sz="1600" dirty="0" smtClean="0"/>
              <a:t>: carefully select the period </a:t>
            </a:r>
            <a:r>
              <a:rPr lang="en-US" sz="1600" dirty="0"/>
              <a:t>and beware of </a:t>
            </a:r>
            <a:r>
              <a:rPr lang="en-US" sz="1600" b="1" dirty="0" smtClean="0">
                <a:solidFill>
                  <a:srgbClr val="0070C0"/>
                </a:solidFill>
              </a:rPr>
              <a:t>structural </a:t>
            </a:r>
            <a:r>
              <a:rPr lang="en-US" sz="1600" b="1" dirty="0">
                <a:solidFill>
                  <a:srgbClr val="0070C0"/>
                </a:solidFill>
              </a:rPr>
              <a:t>changes</a:t>
            </a:r>
            <a:r>
              <a:rPr lang="en-US" sz="1600" dirty="0"/>
              <a:t> in a data series</a:t>
            </a:r>
          </a:p>
          <a:p>
            <a:pPr marL="0" indent="0"/>
            <a:r>
              <a:rPr lang="en-US" sz="1600" dirty="0"/>
              <a:t> </a:t>
            </a:r>
          </a:p>
          <a:p>
            <a:pPr>
              <a:buFont typeface="Arial" panose="020B0604020202020204" pitchFamily="34" charset="0"/>
              <a:buChar char="•"/>
            </a:pPr>
            <a:r>
              <a:rPr lang="en-US" sz="1600" b="1" dirty="0" smtClean="0"/>
              <a:t>Data Frequency</a:t>
            </a:r>
            <a:r>
              <a:rPr lang="en-US" sz="1600" dirty="0" smtClean="0"/>
              <a:t>: the resolution of the data (day, minute, second, tick) to match the </a:t>
            </a:r>
            <a:r>
              <a:rPr lang="en-US" sz="1600" b="1" dirty="0">
                <a:solidFill>
                  <a:srgbClr val="0070C0"/>
                </a:solidFill>
              </a:rPr>
              <a:t>trading horizon </a:t>
            </a:r>
            <a:r>
              <a:rPr lang="en-US" sz="1600" dirty="0" smtClean="0"/>
              <a:t>(high to low frequency trading)</a:t>
            </a:r>
            <a:endParaRPr lang="en-US" sz="1600" dirty="0"/>
          </a:p>
          <a:p>
            <a:pPr marL="0" indent="0"/>
            <a:endParaRPr lang="en-US" sz="1600" dirty="0"/>
          </a:p>
          <a:p>
            <a:pPr>
              <a:buFont typeface="Arial" panose="020B0604020202020204" pitchFamily="34" charset="0"/>
              <a:buChar char="•"/>
            </a:pPr>
            <a:r>
              <a:rPr lang="en-US" sz="1600" b="1" dirty="0"/>
              <a:t>Performance Tuning</a:t>
            </a:r>
            <a:r>
              <a:rPr lang="en-US" sz="1600" dirty="0" smtClean="0"/>
              <a:t>: adjust the </a:t>
            </a:r>
            <a:r>
              <a:rPr lang="en-US" sz="1600" dirty="0" err="1" smtClean="0"/>
              <a:t>algos</a:t>
            </a:r>
            <a:r>
              <a:rPr lang="en-US" sz="1600" dirty="0" smtClean="0"/>
              <a:t> logic and </a:t>
            </a:r>
            <a:r>
              <a:rPr lang="en-US" sz="1600" dirty="0" err="1" smtClean="0"/>
              <a:t>params</a:t>
            </a:r>
            <a:r>
              <a:rPr lang="en-US" sz="1600" dirty="0" smtClean="0"/>
              <a:t> to </a:t>
            </a:r>
            <a:r>
              <a:rPr lang="en-US" sz="1600" dirty="0" smtClean="0">
                <a:solidFill>
                  <a:srgbClr val="0070C0"/>
                </a:solidFill>
              </a:rPr>
              <a:t>(over)</a:t>
            </a:r>
            <a:r>
              <a:rPr lang="en-US" sz="1600" dirty="0" smtClean="0"/>
              <a:t>fit </a:t>
            </a:r>
            <a:r>
              <a:rPr lang="en-US" sz="1600" dirty="0"/>
              <a:t>your </a:t>
            </a:r>
            <a:r>
              <a:rPr lang="en-US" sz="1600" dirty="0" smtClean="0"/>
              <a:t>historic </a:t>
            </a:r>
            <a:r>
              <a:rPr lang="en-US" sz="1600" dirty="0"/>
              <a:t>training data (</a:t>
            </a:r>
            <a:r>
              <a:rPr lang="en-US" sz="1600" dirty="0" smtClean="0"/>
              <a:t>does </a:t>
            </a:r>
            <a:r>
              <a:rPr lang="en-US" sz="1600" dirty="0"/>
              <a:t>future repeat </a:t>
            </a:r>
            <a:r>
              <a:rPr lang="en-US" sz="1600" dirty="0" smtClean="0"/>
              <a:t>itself? back test results are usually </a:t>
            </a:r>
            <a:r>
              <a:rPr lang="en-US" sz="1600" dirty="0" smtClean="0">
                <a:solidFill>
                  <a:srgbClr val="0070C0"/>
                </a:solidFill>
              </a:rPr>
              <a:t>“</a:t>
            </a:r>
            <a:r>
              <a:rPr lang="en-US" sz="1600" b="1" dirty="0" smtClean="0">
                <a:solidFill>
                  <a:srgbClr val="0070C0"/>
                </a:solidFill>
              </a:rPr>
              <a:t>over fit</a:t>
            </a:r>
            <a:r>
              <a:rPr lang="en-US" sz="1600" dirty="0" smtClean="0">
                <a:solidFill>
                  <a:srgbClr val="0070C0"/>
                </a:solidFill>
              </a:rPr>
              <a:t>”)</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a:t>(mini) Black swan</a:t>
            </a:r>
            <a:r>
              <a:rPr lang="en-US" sz="1600" dirty="0" smtClean="0"/>
              <a:t>: win </a:t>
            </a:r>
            <a:r>
              <a:rPr lang="en-US" sz="1600" dirty="0"/>
              <a:t>candy, lose </a:t>
            </a:r>
            <a:r>
              <a:rPr lang="en-US" sz="1600" dirty="0" smtClean="0"/>
              <a:t>factory</a:t>
            </a:r>
          </a:p>
          <a:p>
            <a:pPr marL="0" indent="0"/>
            <a:endParaRPr lang="en-US" sz="1800" dirty="0" smtClean="0"/>
          </a:p>
          <a:p>
            <a:pPr marL="0" indent="0"/>
            <a:r>
              <a:rPr lang="en-US" sz="1800" dirty="0" smtClean="0"/>
              <a:t>	</a:t>
            </a:r>
            <a:endParaRPr lang="en-US" sz="1800" dirty="0"/>
          </a:p>
        </p:txBody>
      </p:sp>
      <p:sp>
        <p:nvSpPr>
          <p:cNvPr id="2" name="Right Arrow 1"/>
          <p:cNvSpPr/>
          <p:nvPr/>
        </p:nvSpPr>
        <p:spPr bwMode="auto">
          <a:xfrm>
            <a:off x="2714092" y="5319389"/>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563888" y="5319363"/>
            <a:ext cx="2120132" cy="830997"/>
          </a:xfrm>
          <a:prstGeom prst="rect">
            <a:avLst/>
          </a:prstGeom>
          <a:noFill/>
        </p:spPr>
        <p:txBody>
          <a:bodyPr wrap="none" rtlCol="0">
            <a:spAutoFit/>
          </a:bodyPr>
          <a:lstStyle/>
          <a:p>
            <a:r>
              <a:rPr lang="en-US" dirty="0">
                <a:solidFill>
                  <a:srgbClr val="00B050"/>
                </a:solidFill>
              </a:rPr>
              <a:t>Paper Trading</a:t>
            </a:r>
          </a:p>
          <a:p>
            <a:endParaRPr lang="en-US" dirty="0"/>
          </a:p>
        </p:txBody>
      </p:sp>
    </p:spTree>
    <p:extLst>
      <p:ext uri="{BB962C8B-B14F-4D97-AF65-F5344CB8AC3E}">
        <p14:creationId xmlns:p14="http://schemas.microsoft.com/office/powerpoint/2010/main" val="421740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Agency Execution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Trading for </a:t>
            </a:r>
            <a:r>
              <a:rPr lang="en-US" sz="2000" b="1" dirty="0" smtClean="0">
                <a:solidFill>
                  <a:srgbClr val="0070C0"/>
                </a:solidFill>
              </a:rPr>
              <a:t>commissions</a:t>
            </a:r>
          </a:p>
          <a:p>
            <a:pPr>
              <a:buFont typeface="Arial" panose="020B0604020202020204" pitchFamily="34" charset="0"/>
              <a:buChar char="•"/>
            </a:pPr>
            <a:r>
              <a:rPr lang="en-US" sz="2000" dirty="0" smtClean="0"/>
              <a:t>Facilitate </a:t>
            </a:r>
            <a:r>
              <a:rPr lang="en-US" sz="2000" dirty="0"/>
              <a:t>Institutional clients</a:t>
            </a:r>
          </a:p>
          <a:p>
            <a:pPr>
              <a:buFont typeface="Arial" panose="020B0604020202020204" pitchFamily="34" charset="0"/>
              <a:buChar char="•"/>
            </a:pPr>
            <a:r>
              <a:rPr lang="en-US" sz="2000" dirty="0"/>
              <a:t>Does not own the </a:t>
            </a:r>
            <a:r>
              <a:rPr lang="en-US" sz="2000" dirty="0" err="1"/>
              <a:t>PnL</a:t>
            </a:r>
            <a:r>
              <a:rPr lang="en-US" sz="2000" dirty="0"/>
              <a:t> from the executions</a:t>
            </a:r>
          </a:p>
          <a:p>
            <a:pPr>
              <a:buFont typeface="Arial" panose="020B0604020202020204" pitchFamily="34" charset="0"/>
              <a:buChar char="•"/>
            </a:pPr>
            <a:endParaRPr lang="en-US" sz="2000" dirty="0"/>
          </a:p>
        </p:txBody>
      </p:sp>
      <p:sp>
        <p:nvSpPr>
          <p:cNvPr id="2" name="AutoShape 2" descr="commiss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ommissi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284984"/>
            <a:ext cx="374299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7000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Basic Market Micro-structure</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lnSpc>
                <a:spcPct val="150000"/>
              </a:lnSpc>
            </a:pPr>
            <a:r>
              <a:rPr lang="en-US" sz="1600" b="1" u="sng" dirty="0" smtClean="0"/>
              <a:t>Exchange Limit Order Book</a:t>
            </a:r>
          </a:p>
          <a:p>
            <a:pPr>
              <a:lnSpc>
                <a:spcPct val="150000"/>
              </a:lnSpc>
              <a:buFont typeface="Arial" panose="020B0604020202020204" pitchFamily="34" charset="0"/>
              <a:buChar char="•"/>
            </a:pPr>
            <a:r>
              <a:rPr lang="en-US" sz="1600" b="1" dirty="0" smtClean="0"/>
              <a:t>Price Queue</a:t>
            </a:r>
            <a:r>
              <a:rPr lang="en-US" sz="1600" dirty="0" smtClean="0"/>
              <a:t>: Bid, Bid Size, Ask, Ask Size</a:t>
            </a:r>
          </a:p>
          <a:p>
            <a:pPr>
              <a:lnSpc>
                <a:spcPct val="150000"/>
              </a:lnSpc>
              <a:buFont typeface="Arial" panose="020B0604020202020204" pitchFamily="34" charset="0"/>
              <a:buChar char="•"/>
            </a:pPr>
            <a:r>
              <a:rPr lang="en-US" sz="1600" b="1" dirty="0"/>
              <a:t>Order </a:t>
            </a:r>
            <a:r>
              <a:rPr lang="en-US" sz="1600" b="1" dirty="0" smtClean="0"/>
              <a:t>Depth</a:t>
            </a:r>
            <a:r>
              <a:rPr lang="en-US" sz="1600" dirty="0" smtClean="0"/>
              <a:t>: </a:t>
            </a:r>
            <a:r>
              <a:rPr lang="en-US" sz="1600" dirty="0"/>
              <a:t>Best </a:t>
            </a:r>
            <a:r>
              <a:rPr lang="en-US" sz="1600" dirty="0" smtClean="0"/>
              <a:t>Bid/Ask and Level 2</a:t>
            </a:r>
          </a:p>
          <a:p>
            <a:pPr>
              <a:lnSpc>
                <a:spcPct val="150000"/>
              </a:lnSpc>
              <a:buFont typeface="Arial" panose="020B0604020202020204" pitchFamily="34" charset="0"/>
              <a:buChar char="•"/>
            </a:pPr>
            <a:r>
              <a:rPr lang="en-US" sz="1600" b="1" dirty="0"/>
              <a:t>Queue Priority</a:t>
            </a:r>
            <a:r>
              <a:rPr lang="en-US" sz="1600" dirty="0"/>
              <a:t>: Price and </a:t>
            </a:r>
            <a:r>
              <a:rPr lang="en-US" sz="1600" dirty="0" smtClean="0"/>
              <a:t>time</a:t>
            </a:r>
          </a:p>
          <a:p>
            <a:pPr>
              <a:lnSpc>
                <a:spcPct val="150000"/>
              </a:lnSpc>
              <a:buFont typeface="Arial" panose="020B0604020202020204" pitchFamily="34" charset="0"/>
              <a:buChar char="•"/>
            </a:pPr>
            <a:r>
              <a:rPr lang="en-US" sz="1600" b="1" dirty="0" smtClean="0"/>
              <a:t>Bid/Ask spread</a:t>
            </a:r>
            <a:r>
              <a:rPr lang="en-US" sz="1600" dirty="0" smtClean="0"/>
              <a:t>: Difference between Best Bid/Ask</a:t>
            </a:r>
          </a:p>
          <a:p>
            <a:pPr>
              <a:lnSpc>
                <a:spcPct val="150000"/>
              </a:lnSpc>
              <a:buFont typeface="Arial" panose="020B0604020202020204" pitchFamily="34" charset="0"/>
              <a:buChar char="•"/>
            </a:pPr>
            <a:r>
              <a:rPr lang="en-US" sz="1600" b="1" dirty="0" smtClean="0"/>
              <a:t>Summary </a:t>
            </a:r>
            <a:r>
              <a:rPr lang="en-US" sz="1600" b="1" dirty="0"/>
              <a:t>Statistics</a:t>
            </a:r>
            <a:r>
              <a:rPr lang="en-US" sz="1600" dirty="0"/>
              <a:t>: Average </a:t>
            </a:r>
            <a:r>
              <a:rPr lang="en-US" sz="1600" dirty="0" smtClean="0"/>
              <a:t>bid/ask size (queue size), Average spread</a:t>
            </a:r>
            <a:endParaRPr lang="en-US" sz="1600" dirty="0"/>
          </a:p>
          <a:p>
            <a:pPr>
              <a:lnSpc>
                <a:spcPct val="150000"/>
              </a:lnSpc>
            </a:pP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819863129"/>
              </p:ext>
            </p:extLst>
          </p:nvPr>
        </p:nvGraphicFramePr>
        <p:xfrm>
          <a:off x="1835696" y="4684042"/>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Ask</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062604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My Work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700" dirty="0" smtClean="0"/>
              <a:t>Sub-header/text/chart/table</a:t>
            </a:r>
            <a:endParaRPr lang="en-US" sz="27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68" y="1700808"/>
            <a:ext cx="7832939" cy="4406028"/>
          </a:xfrm>
          <a:prstGeom prst="rect">
            <a:avLst/>
          </a:prstGeom>
        </p:spPr>
      </p:pic>
    </p:spTree>
    <p:extLst>
      <p:ext uri="{BB962C8B-B14F-4D97-AF65-F5344CB8AC3E}">
        <p14:creationId xmlns:p14="http://schemas.microsoft.com/office/powerpoint/2010/main" val="1872732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4" name="TextBox 3"/>
          <p:cNvSpPr txBox="1"/>
          <p:nvPr/>
        </p:nvSpPr>
        <p:spPr>
          <a:xfrm>
            <a:off x="395536" y="1772816"/>
            <a:ext cx="7650684" cy="2431435"/>
          </a:xfrm>
          <a:prstGeom prst="rect">
            <a:avLst/>
          </a:prstGeom>
          <a:noFill/>
        </p:spPr>
        <p:txBody>
          <a:bodyPr wrap="none" rtlCol="0">
            <a:spAutoFit/>
          </a:bodyPr>
          <a:lstStyle/>
          <a:p>
            <a:pPr>
              <a:lnSpc>
                <a:spcPct val="150000"/>
              </a:lnSpc>
            </a:pPr>
            <a:r>
              <a:rPr lang="en-US" sz="1600" b="1" u="sng" dirty="0" smtClean="0"/>
              <a:t>Trades &amp; Executions</a:t>
            </a:r>
          </a:p>
          <a:p>
            <a:pPr marL="285750" indent="-285750">
              <a:lnSpc>
                <a:spcPct val="150000"/>
              </a:lnSpc>
              <a:buFont typeface="Arial" panose="020B0604020202020204" pitchFamily="34" charset="0"/>
              <a:buChar char="•"/>
            </a:pPr>
            <a:r>
              <a:rPr lang="en-US" sz="1600" b="1" dirty="0" smtClean="0"/>
              <a:t>Execution (Trade)</a:t>
            </a:r>
            <a:r>
              <a:rPr lang="en-US" sz="1600" dirty="0" smtClean="0"/>
              <a:t>: Buy at Best Ask (Lift the offer), Sell at Best Bid (Hit the bid)</a:t>
            </a:r>
          </a:p>
          <a:p>
            <a:pPr marL="285750" indent="-285750">
              <a:lnSpc>
                <a:spcPct val="150000"/>
              </a:lnSpc>
              <a:buFont typeface="Arial" panose="020B0604020202020204" pitchFamily="34" charset="0"/>
              <a:buChar char="•"/>
            </a:pPr>
            <a:r>
              <a:rPr lang="en-US" sz="1600" b="1" dirty="0" smtClean="0"/>
              <a:t>Trade Details</a:t>
            </a:r>
            <a:r>
              <a:rPr lang="en-US" sz="1600" dirty="0" smtClean="0"/>
              <a:t>: Timestamp, trade </a:t>
            </a:r>
            <a:r>
              <a:rPr lang="en-US" sz="1600" dirty="0"/>
              <a:t>price &amp; volume (quantity</a:t>
            </a:r>
            <a:r>
              <a:rPr lang="en-US" sz="1600" dirty="0" smtClean="0"/>
              <a:t>)</a:t>
            </a:r>
          </a:p>
          <a:p>
            <a:pPr marL="285750" indent="-285750">
              <a:lnSpc>
                <a:spcPct val="150000"/>
              </a:lnSpc>
              <a:buFont typeface="Arial" panose="020B0604020202020204" pitchFamily="34" charset="0"/>
              <a:buChar char="•"/>
            </a:pPr>
            <a:r>
              <a:rPr lang="en-US" sz="1600" b="1" dirty="0" smtClean="0"/>
              <a:t>Daily Stats</a:t>
            </a:r>
            <a:r>
              <a:rPr lang="en-US" sz="1600" dirty="0" smtClean="0"/>
              <a:t>: Open/High/Low/Close/Volume</a:t>
            </a:r>
          </a:p>
          <a:p>
            <a:pPr marL="285750" indent="-285750">
              <a:lnSpc>
                <a:spcPct val="150000"/>
              </a:lnSpc>
              <a:buFont typeface="Arial" panose="020B0604020202020204" pitchFamily="34" charset="0"/>
              <a:buChar char="•"/>
            </a:pPr>
            <a:r>
              <a:rPr lang="en-US" sz="1600" b="1" dirty="0" smtClean="0"/>
              <a:t>Summary Statistics</a:t>
            </a:r>
            <a:r>
              <a:rPr lang="en-US" sz="1600" dirty="0" smtClean="0"/>
              <a:t>: ADV (Average Daily Volume) , Close </a:t>
            </a:r>
            <a:r>
              <a:rPr lang="en-US" sz="1600" dirty="0"/>
              <a:t>Volatility</a:t>
            </a:r>
          </a:p>
          <a:p>
            <a:pPr marL="285750" indent="-285750">
              <a:buFont typeface="Arial" panose="020B0604020202020204" pitchFamily="34" charset="0"/>
              <a:buChar char="•"/>
            </a:pPr>
            <a:endParaRPr lang="en-US" sz="1600" dirty="0"/>
          </a:p>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1072168180"/>
              </p:ext>
            </p:extLst>
          </p:nvPr>
        </p:nvGraphicFramePr>
        <p:xfrm>
          <a:off x="2123728" y="4221088"/>
          <a:ext cx="3600400" cy="1320448"/>
        </p:xfrm>
        <a:graphic>
          <a:graphicData uri="http://schemas.openxmlformats.org/drawingml/2006/table">
            <a:tbl>
              <a:tblPr firstRow="1" bandRow="1">
                <a:tableStyleId>{5C22544A-7EE6-4342-B048-85BDC9FD1C3A}</a:tableStyleId>
              </a:tblPr>
              <a:tblGrid>
                <a:gridCol w="1440160"/>
                <a:gridCol w="1008112"/>
                <a:gridCol w="1152128"/>
              </a:tblGrid>
              <a:tr h="330112">
                <a:tc>
                  <a:txBody>
                    <a:bodyPr/>
                    <a:lstStyle/>
                    <a:p>
                      <a:r>
                        <a:rPr lang="en-US" sz="1400" dirty="0" smtClean="0"/>
                        <a:t>Timestamp</a:t>
                      </a:r>
                      <a:endParaRPr lang="en-US" sz="1400" dirty="0"/>
                    </a:p>
                  </a:txBody>
                  <a:tcPr/>
                </a:tc>
                <a:tc>
                  <a:txBody>
                    <a:bodyPr/>
                    <a:lstStyle/>
                    <a:p>
                      <a:r>
                        <a:rPr lang="en-US" sz="1400" dirty="0" smtClean="0"/>
                        <a:t>Price</a:t>
                      </a:r>
                      <a:endParaRPr lang="en-US" sz="1400" dirty="0"/>
                    </a:p>
                  </a:txBody>
                  <a:tcPr/>
                </a:tc>
                <a:tc>
                  <a:txBody>
                    <a:bodyPr/>
                    <a:lstStyle/>
                    <a:p>
                      <a:r>
                        <a:rPr lang="en-US" sz="1400" dirty="0" smtClean="0"/>
                        <a:t>Volume</a:t>
                      </a:r>
                      <a:endParaRPr lang="en-US" sz="1400" dirty="0"/>
                    </a:p>
                  </a:txBody>
                  <a:tcPr/>
                </a:tc>
              </a:tr>
              <a:tr h="330112">
                <a:tc>
                  <a:txBody>
                    <a:bodyPr/>
                    <a:lstStyle/>
                    <a:p>
                      <a:r>
                        <a:rPr lang="en-US" sz="1400" dirty="0" smtClean="0"/>
                        <a:t>11:22:30.001</a:t>
                      </a:r>
                      <a:endParaRPr lang="en-US" sz="1400" dirty="0"/>
                    </a:p>
                  </a:txBody>
                  <a:tcPr/>
                </a:tc>
                <a:tc>
                  <a:txBody>
                    <a:bodyPr/>
                    <a:lstStyle/>
                    <a:p>
                      <a:r>
                        <a:rPr lang="en-US" sz="1400" dirty="0" smtClean="0"/>
                        <a:t>9.5</a:t>
                      </a:r>
                      <a:endParaRPr lang="en-US" sz="1400" dirty="0"/>
                    </a:p>
                  </a:txBody>
                  <a:tcPr/>
                </a:tc>
                <a:tc>
                  <a:txBody>
                    <a:bodyPr/>
                    <a:lstStyle/>
                    <a:p>
                      <a:r>
                        <a:rPr lang="en-US" sz="1400" dirty="0" smtClean="0"/>
                        <a:t>1,000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11:22:32.853</a:t>
                      </a:r>
                    </a:p>
                  </a:txBody>
                  <a:tcPr/>
                </a:tc>
                <a:tc>
                  <a:txBody>
                    <a:bodyPr/>
                    <a:lstStyle/>
                    <a:p>
                      <a:r>
                        <a:rPr lang="en-US" sz="1400" dirty="0" smtClean="0"/>
                        <a:t>9.6</a:t>
                      </a:r>
                      <a:endParaRPr lang="en-US" sz="1400" dirty="0"/>
                    </a:p>
                  </a:txBody>
                  <a:tcPr/>
                </a:tc>
                <a:tc>
                  <a:txBody>
                    <a:bodyPr/>
                    <a:lstStyle/>
                    <a:p>
                      <a:r>
                        <a:rPr lang="en-US" sz="1400" dirty="0" smtClean="0"/>
                        <a:t>2,000</a:t>
                      </a:r>
                      <a:endParaRPr lang="en-US" sz="1400" dirty="0"/>
                    </a:p>
                  </a:txBody>
                  <a:tcPr/>
                </a:tc>
              </a:tr>
              <a:tr h="330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11:22:32.942</a:t>
                      </a:r>
                    </a:p>
                  </a:txBody>
                  <a:tcPr/>
                </a:tc>
                <a:tc>
                  <a:txBody>
                    <a:bodyPr/>
                    <a:lstStyle/>
                    <a:p>
                      <a:r>
                        <a:rPr lang="en-US" sz="1400" dirty="0" smtClean="0"/>
                        <a:t>9.5</a:t>
                      </a:r>
                      <a:endParaRPr lang="en-US" sz="1400" dirty="0"/>
                    </a:p>
                  </a:txBody>
                  <a:tcPr/>
                </a:tc>
                <a:tc>
                  <a:txBody>
                    <a:bodyPr/>
                    <a:lstStyle/>
                    <a:p>
                      <a:r>
                        <a:rPr lang="en-US" sz="1400" dirty="0" smtClean="0"/>
                        <a:t>4,000</a:t>
                      </a:r>
                      <a:endParaRPr lang="en-US" sz="1400" dirty="0"/>
                    </a:p>
                  </a:txBody>
                  <a:tcPr/>
                </a:tc>
              </a:tr>
            </a:tbl>
          </a:graphicData>
        </a:graphic>
      </p:graphicFrame>
    </p:spTree>
    <p:extLst>
      <p:ext uri="{BB962C8B-B14F-4D97-AF65-F5344CB8AC3E}">
        <p14:creationId xmlns:p14="http://schemas.microsoft.com/office/powerpoint/2010/main" val="28131722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Basic Market Micro-structure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Exchange Orders</a:t>
            </a:r>
          </a:p>
          <a:p>
            <a:pPr>
              <a:buFont typeface="Arial" panose="020B0604020202020204" pitchFamily="34" charset="0"/>
              <a:buChar char="•"/>
            </a:pPr>
            <a:r>
              <a:rPr lang="en-US" sz="1600" b="1" dirty="0" smtClean="0"/>
              <a:t>Order Side:</a:t>
            </a:r>
            <a:r>
              <a:rPr lang="en-US" sz="1600" dirty="0" smtClean="0"/>
              <a:t> Buy, Sell, Short Sell</a:t>
            </a:r>
            <a:endParaRPr lang="en-US" sz="1600" dirty="0"/>
          </a:p>
          <a:p>
            <a:pPr>
              <a:buFont typeface="Arial" panose="020B0604020202020204" pitchFamily="34" charset="0"/>
              <a:buChar char="•"/>
            </a:pPr>
            <a:endParaRPr lang="en-US" sz="1600" b="1" dirty="0" smtClean="0"/>
          </a:p>
          <a:p>
            <a:pPr>
              <a:buFont typeface="Arial" panose="020B0604020202020204" pitchFamily="34" charset="0"/>
              <a:buChar char="•"/>
            </a:pPr>
            <a:r>
              <a:rPr lang="en-US" sz="1600" b="1" dirty="0" smtClean="0"/>
              <a:t>Order Type</a:t>
            </a:r>
            <a:r>
              <a:rPr lang="en-US" sz="1600" dirty="0" smtClean="0"/>
              <a:t>: </a:t>
            </a:r>
            <a:r>
              <a:rPr lang="en-US" sz="1600" b="1" dirty="0">
                <a:solidFill>
                  <a:srgbClr val="0070C0"/>
                </a:solidFill>
              </a:rPr>
              <a:t>Limit Order</a:t>
            </a:r>
            <a:r>
              <a:rPr lang="en-US" sz="1600" dirty="0"/>
              <a:t>, </a:t>
            </a:r>
            <a:r>
              <a:rPr lang="en-US" sz="1600" b="1" dirty="0">
                <a:solidFill>
                  <a:srgbClr val="0070C0"/>
                </a:solidFill>
              </a:rPr>
              <a:t>Market Order</a:t>
            </a:r>
            <a:r>
              <a:rPr lang="en-US" sz="1600" dirty="0"/>
              <a:t>, Auction Order, </a:t>
            </a:r>
            <a:r>
              <a:rPr lang="en-US" sz="1600" dirty="0" err="1" smtClean="0"/>
              <a:t>Funari</a:t>
            </a:r>
            <a:r>
              <a:rPr lang="en-US" sz="1600" dirty="0" smtClean="0"/>
              <a:t> </a:t>
            </a:r>
            <a:r>
              <a:rPr lang="en-US" sz="1600" dirty="0"/>
              <a:t>Order </a:t>
            </a:r>
            <a:r>
              <a:rPr lang="en-US" sz="1600" dirty="0" smtClean="0"/>
              <a:t>(limit-to-close </a:t>
            </a:r>
            <a:r>
              <a:rPr lang="en-US" sz="1600" dirty="0"/>
              <a:t>order </a:t>
            </a:r>
            <a:r>
              <a:rPr lang="en-US" sz="1600" dirty="0" smtClean="0"/>
              <a:t>in </a:t>
            </a:r>
            <a:r>
              <a:rPr lang="en-US" sz="1600" dirty="0"/>
              <a:t>Japan</a:t>
            </a:r>
            <a:r>
              <a:rPr lang="en-US" sz="1600" dirty="0" smtClean="0"/>
              <a:t>), Centre Point Order (fill at midpoint of bid/ask in AU market)</a:t>
            </a:r>
            <a:endParaRPr lang="en-US" sz="1600" dirty="0"/>
          </a:p>
          <a:p>
            <a:pPr lvl="1">
              <a:buFont typeface="Arial" panose="020B0604020202020204" pitchFamily="34" charset="0"/>
              <a:buChar char="•"/>
            </a:pPr>
            <a:r>
              <a:rPr lang="en-US" sz="1400" dirty="0" smtClean="0"/>
              <a:t>(Algo </a:t>
            </a:r>
            <a:r>
              <a:rPr lang="en-US" sz="1400" dirty="0"/>
              <a:t>Limit </a:t>
            </a:r>
            <a:r>
              <a:rPr lang="en-US" sz="1400" dirty="0" smtClean="0"/>
              <a:t>/ Market Order vs Exchange Limit / Market order)</a:t>
            </a:r>
            <a:endParaRPr lang="en-US" sz="14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Order Amendment:</a:t>
            </a:r>
            <a:r>
              <a:rPr lang="en-US" sz="1600" dirty="0" smtClean="0"/>
              <a:t> Price, Quantity change (up/down), Cancel. </a:t>
            </a:r>
            <a:r>
              <a:rPr lang="en-US" sz="1600" b="1" dirty="0" smtClean="0">
                <a:solidFill>
                  <a:srgbClr val="0070C0"/>
                </a:solidFill>
              </a:rPr>
              <a:t>Not all market support order amendment</a:t>
            </a:r>
            <a:r>
              <a:rPr lang="en-US" sz="1600" dirty="0" smtClean="0"/>
              <a:t> (such as China) and requires cancel/resend</a:t>
            </a:r>
          </a:p>
          <a:p>
            <a:pPr marL="0" indent="0"/>
            <a:r>
              <a:rPr lang="en-US" sz="1600" dirty="0"/>
              <a:t>	</a:t>
            </a:r>
            <a:endParaRPr lang="en-US" sz="1600" dirty="0" smtClean="0"/>
          </a:p>
          <a:p>
            <a:pPr>
              <a:buFont typeface="Arial" panose="020B0604020202020204" pitchFamily="34" charset="0"/>
              <a:buChar char="•"/>
            </a:pPr>
            <a:r>
              <a:rPr lang="en-US" sz="1600" b="1" dirty="0" smtClean="0"/>
              <a:t>Order Condition</a:t>
            </a:r>
            <a:r>
              <a:rPr lang="en-US" sz="1600" dirty="0" smtClean="0"/>
              <a:t>: </a:t>
            </a:r>
            <a:r>
              <a:rPr lang="en-US" sz="1600" b="1" dirty="0" smtClean="0">
                <a:solidFill>
                  <a:srgbClr val="0070C0"/>
                </a:solidFill>
              </a:rPr>
              <a:t>Fill-or-Kill</a:t>
            </a:r>
            <a:r>
              <a:rPr lang="en-US" sz="1600" dirty="0"/>
              <a:t>, </a:t>
            </a:r>
            <a:r>
              <a:rPr lang="en-US" sz="1600" b="1" dirty="0">
                <a:solidFill>
                  <a:srgbClr val="0070C0"/>
                </a:solidFill>
              </a:rPr>
              <a:t>Fill-And-Kill</a:t>
            </a:r>
            <a:r>
              <a:rPr lang="en-US" sz="1600" dirty="0"/>
              <a:t> </a:t>
            </a:r>
            <a:endParaRPr lang="en-US" sz="1600" dirty="0" smtClean="0"/>
          </a:p>
          <a:p>
            <a:pPr marL="0" indent="0"/>
            <a:r>
              <a:rPr lang="en-US" sz="1600" dirty="0"/>
              <a:t>	</a:t>
            </a:r>
            <a:endParaRPr lang="en-US" sz="1600" dirty="0" smtClean="0"/>
          </a:p>
          <a:p>
            <a:pPr>
              <a:buFont typeface="Arial" panose="020B0604020202020204" pitchFamily="34" charset="0"/>
              <a:buChar char="•"/>
            </a:pPr>
            <a:r>
              <a:rPr lang="en-US" sz="1600" b="1" dirty="0" smtClean="0"/>
              <a:t>TIF </a:t>
            </a:r>
            <a:r>
              <a:rPr lang="en-US" sz="1600" b="1" dirty="0"/>
              <a:t>(</a:t>
            </a:r>
            <a:r>
              <a:rPr lang="en-US" sz="1600" b="1" dirty="0" smtClean="0"/>
              <a:t>Time-in-Force)</a:t>
            </a:r>
            <a:r>
              <a:rPr lang="en-US" sz="1600" dirty="0" smtClean="0"/>
              <a:t>: Day </a:t>
            </a:r>
            <a:r>
              <a:rPr lang="en-US" sz="1600" dirty="0"/>
              <a:t>Order, GTD (</a:t>
            </a:r>
            <a:r>
              <a:rPr lang="en-US" sz="1600" b="1" dirty="0" smtClean="0">
                <a:solidFill>
                  <a:srgbClr val="0070C0"/>
                </a:solidFill>
              </a:rPr>
              <a:t>Good-Till-Date</a:t>
            </a:r>
            <a:r>
              <a:rPr lang="en-US" sz="1600" dirty="0"/>
              <a:t>), GTC </a:t>
            </a:r>
            <a:r>
              <a:rPr lang="en-US" sz="1600" dirty="0" smtClean="0"/>
              <a:t>(</a:t>
            </a:r>
            <a:r>
              <a:rPr lang="en-US" sz="1600" b="1" dirty="0" smtClean="0">
                <a:solidFill>
                  <a:srgbClr val="0070C0"/>
                </a:solidFill>
              </a:rPr>
              <a:t>Good-Till- Cancel</a:t>
            </a:r>
            <a:r>
              <a:rPr lang="en-US" sz="1600" dirty="0" smtClean="0"/>
              <a:t>)</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155754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Basic Market Micro-structure</a:t>
            </a:r>
          </a:p>
        </p:txBody>
      </p:sp>
      <p:sp>
        <p:nvSpPr>
          <p:cNvPr id="7" name="Content Placeholder 1"/>
          <p:cNvSpPr txBox="1">
            <a:spLocks/>
          </p:cNvSpPr>
          <p:nvPr/>
        </p:nvSpPr>
        <p:spPr>
          <a:xfrm>
            <a:off x="395535" y="2060848"/>
            <a:ext cx="3024337" cy="338437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t>Volatility (Price): </a:t>
            </a:r>
            <a:r>
              <a:rPr lang="en-US" sz="1600" dirty="0" smtClean="0"/>
              <a:t>price change </a:t>
            </a:r>
            <a:r>
              <a:rPr lang="en-US" sz="1600" b="1" dirty="0">
                <a:solidFill>
                  <a:srgbClr val="0070C0"/>
                </a:solidFill>
              </a:rPr>
              <a:t>rapidly</a:t>
            </a:r>
            <a:r>
              <a:rPr lang="en-US" sz="1600" dirty="0">
                <a:solidFill>
                  <a:srgbClr val="0070C0"/>
                </a:solidFill>
              </a:rPr>
              <a:t> </a:t>
            </a:r>
            <a:r>
              <a:rPr lang="en-US" sz="1600" dirty="0"/>
              <a:t>and </a:t>
            </a:r>
            <a:r>
              <a:rPr lang="en-US" sz="1600" b="1" dirty="0" smtClean="0">
                <a:solidFill>
                  <a:srgbClr val="0070C0"/>
                </a:solidFill>
              </a:rPr>
              <a:t>unpredictably. </a:t>
            </a:r>
            <a:r>
              <a:rPr lang="en-US" sz="1600" dirty="0"/>
              <a:t>Stocks usually have large open close price difference</a:t>
            </a:r>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Liquidity (Volume)</a:t>
            </a:r>
            <a:r>
              <a:rPr lang="en-US" sz="1600" dirty="0"/>
              <a:t>: </a:t>
            </a:r>
            <a:r>
              <a:rPr lang="en-US" sz="1600" dirty="0" smtClean="0"/>
              <a:t>can </a:t>
            </a:r>
            <a:r>
              <a:rPr lang="en-US" sz="1600" dirty="0"/>
              <a:t>be quickly bought or sold in the </a:t>
            </a:r>
            <a:r>
              <a:rPr lang="en-US" sz="1600" dirty="0" smtClean="0"/>
              <a:t>market. Stocks have </a:t>
            </a:r>
            <a:r>
              <a:rPr lang="en-US" sz="1600" b="1" dirty="0" smtClean="0">
                <a:solidFill>
                  <a:srgbClr val="0070C0"/>
                </a:solidFill>
              </a:rPr>
              <a:t>high daily </a:t>
            </a:r>
            <a:r>
              <a:rPr lang="en-US" sz="1600" dirty="0"/>
              <a:t>volume and best/Ask spread is usually tight</a:t>
            </a:r>
          </a:p>
          <a:p>
            <a:pPr marL="285750" indent="-285750">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endParaRPr lang="en-US" sz="1600" dirty="0"/>
          </a:p>
        </p:txBody>
      </p:sp>
      <p:pic>
        <p:nvPicPr>
          <p:cNvPr id="1026" name="Picture 2" descr="https://marketsmith.investors.com/pricevolume.png.c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574" y="1916832"/>
            <a:ext cx="5263906" cy="3696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027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1: Reduce </a:t>
            </a:r>
            <a:r>
              <a:rPr lang="en-US" dirty="0" err="1" smtClean="0"/>
              <a:t>Signalling</a:t>
            </a:r>
            <a:r>
              <a:rPr lang="en-US" dirty="0" smtClean="0"/>
              <a:t> </a:t>
            </a:r>
            <a:r>
              <a:rPr lang="en-US" dirty="0" err="1"/>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Demand </a:t>
            </a:r>
            <a:r>
              <a:rPr lang="en-US" sz="1800" dirty="0"/>
              <a:t>liquidity </a:t>
            </a:r>
            <a:r>
              <a:rPr lang="en-US" sz="1800" b="1" dirty="0">
                <a:solidFill>
                  <a:srgbClr val="0070C0"/>
                </a:solidFill>
              </a:rPr>
              <a:t>without </a:t>
            </a:r>
            <a:r>
              <a:rPr lang="en-US" sz="1800" b="1" dirty="0" smtClean="0">
                <a:solidFill>
                  <a:srgbClr val="0070C0"/>
                </a:solidFill>
              </a:rPr>
              <a:t>signal </a:t>
            </a:r>
            <a:r>
              <a:rPr lang="en-US" sz="1800" dirty="0"/>
              <a:t>the market</a:t>
            </a:r>
          </a:p>
          <a:p>
            <a:pPr>
              <a:buFont typeface="Arial" panose="020B0604020202020204" pitchFamily="34" charset="0"/>
              <a:buChar char="•"/>
            </a:pPr>
            <a:r>
              <a:rPr lang="en-US" sz="1800" b="1" dirty="0" smtClean="0"/>
              <a:t>Objective</a:t>
            </a:r>
            <a:r>
              <a:rPr lang="en-US" sz="1800" dirty="0" smtClean="0"/>
              <a:t>: </a:t>
            </a:r>
            <a:r>
              <a:rPr lang="en-US" sz="1800" dirty="0"/>
              <a:t>H</a:t>
            </a:r>
            <a:r>
              <a:rPr lang="en-US" sz="1800" dirty="0" smtClean="0"/>
              <a:t>ide the true intent</a:t>
            </a:r>
          </a:p>
          <a:p>
            <a:pPr>
              <a:buFont typeface="Arial" panose="020B0604020202020204" pitchFamily="34" charset="0"/>
              <a:buChar char="•"/>
            </a:pPr>
            <a:r>
              <a:rPr lang="en-US" sz="1800" b="1" dirty="0" smtClean="0"/>
              <a:t>Example </a:t>
            </a:r>
            <a:r>
              <a:rPr lang="en-US" sz="1800" b="1" dirty="0" err="1" smtClean="0"/>
              <a:t>Algos</a:t>
            </a:r>
            <a:r>
              <a:rPr lang="en-US" sz="1800" dirty="0" smtClean="0"/>
              <a:t>: Stealth, Iceberg, Peg</a:t>
            </a:r>
            <a:endParaRPr lang="en-US" sz="18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96952"/>
            <a:ext cx="486939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1195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å¤§å©å¸æ©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27036" t="6680" b="15439"/>
          <a:stretch/>
        </p:blipFill>
        <p:spPr bwMode="auto">
          <a:xfrm>
            <a:off x="4318510" y="1884411"/>
            <a:ext cx="4645977" cy="32727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a:t>
            </a:r>
            <a:r>
              <a:rPr lang="en-US" dirty="0" smtClean="0"/>
              <a:t>- Stealth</a:t>
            </a:r>
            <a:endParaRPr lang="en-US" dirty="0"/>
          </a:p>
        </p:txBody>
      </p:sp>
      <p:sp>
        <p:nvSpPr>
          <p:cNvPr id="7" name="Content Placeholder 1"/>
          <p:cNvSpPr txBox="1">
            <a:spLocks/>
          </p:cNvSpPr>
          <p:nvPr/>
        </p:nvSpPr>
        <p:spPr>
          <a:xfrm>
            <a:off x="179512" y="1700808"/>
            <a:ext cx="403244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t>Example : IPO Stabilization (</a:t>
            </a:r>
            <a:r>
              <a:rPr lang="zh-TW" altLang="en-US" sz="1800" b="1" u="sng" dirty="0" smtClean="0"/>
              <a:t>護</a:t>
            </a:r>
            <a:r>
              <a:rPr lang="zh-TW" altLang="en-US" sz="1800" b="1" u="sng" dirty="0"/>
              <a:t>盤</a:t>
            </a:r>
            <a:r>
              <a:rPr lang="en-US" sz="1800" b="1" u="sng" dirty="0" smtClean="0"/>
              <a:t>) </a:t>
            </a:r>
          </a:p>
          <a:p>
            <a:pPr marL="457200" indent="-457200">
              <a:buFont typeface="Arial" panose="020B0604020202020204" pitchFamily="34" charset="0"/>
              <a:buChar char="•"/>
            </a:pPr>
            <a:r>
              <a:rPr lang="en-US" sz="1800" dirty="0" smtClean="0"/>
              <a:t>Queue up large quantity of buy orders during market open at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Accumulate stock positions at the IPO price if the stocks happens to trade around IPO price</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When the stock price goes up later, use Stealth Algo to </a:t>
            </a:r>
            <a:r>
              <a:rPr lang="en-US" sz="1800" b="1" dirty="0" smtClean="0">
                <a:solidFill>
                  <a:srgbClr val="0070C0"/>
                </a:solidFill>
              </a:rPr>
              <a:t>unload the position without showing in the order queue </a:t>
            </a:r>
            <a:r>
              <a:rPr lang="en-US" sz="1800" dirty="0" smtClean="0"/>
              <a:t>(</a:t>
            </a:r>
            <a:r>
              <a:rPr lang="en-US" sz="1800" dirty="0" err="1" smtClean="0"/>
              <a:t>HKEx</a:t>
            </a:r>
            <a:r>
              <a:rPr lang="en-US" sz="1800" dirty="0" smtClean="0"/>
              <a:t> display the broker ID)</a:t>
            </a:r>
            <a:endParaRPr lang="en-US" sz="1800" dirty="0"/>
          </a:p>
        </p:txBody>
      </p:sp>
    </p:spTree>
    <p:extLst>
      <p:ext uri="{BB962C8B-B14F-4D97-AF65-F5344CB8AC3E}">
        <p14:creationId xmlns:p14="http://schemas.microsoft.com/office/powerpoint/2010/main" val="157127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6512"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r>
              <a:rPr lang="en-US" sz="1800" dirty="0" smtClean="0"/>
              <a:t>use </a:t>
            </a:r>
            <a:r>
              <a:rPr lang="en-US" sz="1800" dirty="0"/>
              <a:t>FAK (Fill-And-Kill) </a:t>
            </a:r>
            <a:r>
              <a:rPr lang="en-US" sz="1800" dirty="0" smtClean="0"/>
              <a:t>order when the price is </a:t>
            </a:r>
            <a:r>
              <a:rPr lang="en-US" sz="1800" b="1" dirty="0" smtClean="0">
                <a:solidFill>
                  <a:srgbClr val="0070C0"/>
                </a:solidFill>
              </a:rPr>
              <a:t>immediately executable</a:t>
            </a:r>
          </a:p>
          <a:p>
            <a:pPr lvl="1">
              <a:buFont typeface="Arial" panose="020B0604020202020204" pitchFamily="34" charset="0"/>
              <a:buChar char="•"/>
            </a:pPr>
            <a:r>
              <a:rPr lang="en-US" sz="1800" dirty="0"/>
              <a:t>l</a:t>
            </a:r>
            <a:r>
              <a:rPr lang="en-US" sz="1800" dirty="0" smtClean="0"/>
              <a:t>eave </a:t>
            </a:r>
            <a:r>
              <a:rPr lang="en-US" sz="1800" b="1" dirty="0" smtClean="0">
                <a:solidFill>
                  <a:srgbClr val="0070C0"/>
                </a:solidFill>
              </a:rPr>
              <a:t>residual quantity </a:t>
            </a:r>
            <a:r>
              <a:rPr lang="en-US" sz="1800" dirty="0" smtClean="0"/>
              <a:t>(randomize) such that it will not move the price</a:t>
            </a:r>
          </a:p>
          <a:p>
            <a:pPr lvl="1">
              <a:buFont typeface="Arial" panose="020B0604020202020204" pitchFamily="34" charset="0"/>
              <a:buChar char="•"/>
            </a:pPr>
            <a:endParaRPr lang="en-US" sz="1800" dirty="0"/>
          </a:p>
          <a:p>
            <a:pPr marL="457200" lvl="1" indent="0">
              <a:buNone/>
            </a:pPr>
            <a:r>
              <a:rPr lang="en-US" sz="1800" b="1" dirty="0" smtClean="0"/>
              <a:t>Example</a:t>
            </a:r>
            <a:r>
              <a:rPr lang="en-US" sz="1800" dirty="0" smtClean="0"/>
              <a:t>: Stealth Sell 0700.HK 1,000,000 @ 350</a:t>
            </a:r>
          </a:p>
          <a:p>
            <a:pPr lvl="1">
              <a:buFont typeface="Arial" panose="020B0604020202020204" pitchFamily="34" charset="0"/>
              <a:buChar char="•"/>
            </a:pPr>
            <a:endParaRPr lang="en-US" sz="1800" dirty="0" smtClean="0"/>
          </a:p>
          <a:p>
            <a:pPr lvl="1">
              <a:buFont typeface="Arial" panose="020B0604020202020204" pitchFamily="34" charset="0"/>
              <a:buChar char="•"/>
            </a:pPr>
            <a:endParaRPr lang="en-US" sz="1800" dirty="0" smtClean="0"/>
          </a:p>
          <a:p>
            <a:pPr marL="457200" lvl="1" indent="0">
              <a:buNone/>
            </a:pPr>
            <a:r>
              <a:rPr lang="en-US" sz="2000" dirty="0" smtClean="0"/>
              <a:t>	</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1944356163"/>
              </p:ext>
            </p:extLst>
          </p:nvPr>
        </p:nvGraphicFramePr>
        <p:xfrm>
          <a:off x="1979712" y="3212976"/>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8032">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349.4</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3543836" y="4365104"/>
            <a:ext cx="1172180" cy="369332"/>
          </a:xfrm>
          <a:prstGeom prst="rect">
            <a:avLst/>
          </a:prstGeom>
          <a:noFill/>
        </p:spPr>
        <p:txBody>
          <a:bodyPr wrap="none" rtlCol="0">
            <a:spAutoFit/>
          </a:bodyPr>
          <a:lstStyle/>
          <a:p>
            <a:r>
              <a:rPr lang="en-US" dirty="0" smtClean="0">
                <a:solidFill>
                  <a:srgbClr val="0070C0"/>
                </a:solidFill>
              </a:rPr>
              <a:t>No Action</a:t>
            </a:r>
            <a:endParaRPr lang="en-US" dirty="0">
              <a:solidFill>
                <a:srgbClr val="0070C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311242241"/>
              </p:ext>
            </p:extLst>
          </p:nvPr>
        </p:nvGraphicFramePr>
        <p:xfrm>
          <a:off x="1979712" y="5085184"/>
          <a:ext cx="4392488" cy="1193230"/>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350.0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350.2</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284277">
                <a:tc>
                  <a:txBody>
                    <a:bodyPr/>
                    <a:lstStyle/>
                    <a:p>
                      <a:pPr algn="r">
                        <a:lnSpc>
                          <a:spcPct val="115000"/>
                        </a:lnSpc>
                        <a:spcAft>
                          <a:spcPts val="0"/>
                        </a:spcAft>
                      </a:pPr>
                      <a:r>
                        <a:rPr lang="en-US" sz="1400" dirty="0" smtClean="0">
                          <a:effectLst/>
                        </a:rPr>
                        <a:t>50,000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349.8</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350.4</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40,000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349.6</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350.6</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10" name="TextBox 9"/>
          <p:cNvSpPr txBox="1"/>
          <p:nvPr/>
        </p:nvSpPr>
        <p:spPr>
          <a:xfrm>
            <a:off x="2034026" y="6309320"/>
            <a:ext cx="4410182" cy="369332"/>
          </a:xfrm>
          <a:prstGeom prst="rect">
            <a:avLst/>
          </a:prstGeom>
          <a:noFill/>
        </p:spPr>
        <p:txBody>
          <a:bodyPr wrap="none" rtlCol="0">
            <a:spAutoFit/>
          </a:bodyPr>
          <a:lstStyle/>
          <a:p>
            <a:r>
              <a:rPr lang="en-US" dirty="0" smtClean="0">
                <a:solidFill>
                  <a:srgbClr val="0070C0"/>
                </a:solidFill>
              </a:rPr>
              <a:t>Immediately hit the bid with size &lt; 70,000</a:t>
            </a:r>
            <a:endParaRPr lang="en-US" dirty="0">
              <a:solidFill>
                <a:srgbClr val="0070C0"/>
              </a:solidFill>
            </a:endParaRPr>
          </a:p>
        </p:txBody>
      </p:sp>
    </p:spTree>
    <p:extLst>
      <p:ext uri="{BB962C8B-B14F-4D97-AF65-F5344CB8AC3E}">
        <p14:creationId xmlns:p14="http://schemas.microsoft.com/office/powerpoint/2010/main" val="328036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Stealth</a:t>
            </a:r>
          </a:p>
        </p:txBody>
      </p:sp>
      <p:sp>
        <p:nvSpPr>
          <p:cNvPr id="7" name="Content Placeholder 1"/>
          <p:cNvSpPr txBox="1">
            <a:spLocks/>
          </p:cNvSpPr>
          <p:nvPr/>
        </p:nvSpPr>
        <p:spPr>
          <a:xfrm>
            <a:off x="323528" y="1844824"/>
            <a:ext cx="6696744" cy="6480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Any other use case?  </a:t>
            </a:r>
          </a:p>
          <a:p>
            <a:pPr marL="457200" lvl="1" indent="0">
              <a:buNone/>
            </a:pPr>
            <a:r>
              <a:rPr lang="en-US" sz="2000" dirty="0" smtClean="0"/>
              <a:t>	</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231998604"/>
              </p:ext>
            </p:extLst>
          </p:nvPr>
        </p:nvGraphicFramePr>
        <p:xfrm>
          <a:off x="2123728" y="3068960"/>
          <a:ext cx="4392488" cy="1769294"/>
        </p:xfrm>
        <a:graphic>
          <a:graphicData uri="http://schemas.openxmlformats.org/drawingml/2006/table">
            <a:tbl>
              <a:tblPr firstRow="1" firstCol="1" bandRow="1">
                <a:tableStyleId>{5C22544A-7EE6-4342-B048-85BDC9FD1C3A}</a:tableStyleId>
              </a:tblPr>
              <a:tblGrid>
                <a:gridCol w="1224513"/>
                <a:gridCol w="1008955"/>
                <a:gridCol w="818939"/>
                <a:gridCol w="1340081"/>
              </a:tblGrid>
              <a:tr h="288031">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332890">
                <a:tc>
                  <a:txBody>
                    <a:bodyPr/>
                    <a:lstStyle/>
                    <a:p>
                      <a:pPr algn="r">
                        <a:lnSpc>
                          <a:spcPct val="115000"/>
                        </a:lnSpc>
                        <a:spcAft>
                          <a:spcPts val="0"/>
                        </a:spcAft>
                      </a:pPr>
                      <a:r>
                        <a:rPr lang="en-US" sz="1400" dirty="0" smtClean="0">
                          <a:effectLst/>
                        </a:rPr>
                        <a:t>2,000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4277">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9.3</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9.8</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2,000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9.2</a:t>
                      </a:r>
                      <a:endParaRPr lang="en-US" sz="1400" dirty="0" smtClean="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rPr>
                        <a:t>9.9</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smtClean="0">
                          <a:solidFill>
                            <a:schemeClr val="lt1"/>
                          </a:solidFill>
                          <a:effectLst/>
                          <a:latin typeface="+mn-lt"/>
                          <a:ea typeface="+mn-ea"/>
                          <a:cs typeface="+mn-cs"/>
                        </a:rPr>
                        <a:t>1,000</a:t>
                      </a:r>
                      <a:endParaRPr lang="en-US" sz="14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400" dirty="0" smtClean="0">
                          <a:effectLst/>
                        </a:rPr>
                        <a:t>1,000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9.1</a:t>
                      </a:r>
                      <a:endParaRPr lang="en-US" sz="1400" dirty="0">
                        <a:effectLst/>
                        <a:latin typeface="Calibri"/>
                        <a:ea typeface="新細明體"/>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dirty="0" smtClean="0">
                          <a:effectLst/>
                          <a:latin typeface="+mn-lt"/>
                          <a:ea typeface="+mn-ea"/>
                          <a:cs typeface="+mn-cs"/>
                        </a:rPr>
                        <a:t>10.0</a:t>
                      </a:r>
                      <a:endParaRPr lang="en-US" sz="1400" dirty="0" smtClean="0">
                        <a:effectLst/>
                        <a:latin typeface="Calibri"/>
                        <a:ea typeface="新細明體"/>
                        <a:cs typeface="Times New Roman"/>
                      </a:endParaRPr>
                    </a:p>
                  </a:txBody>
                  <a:tcPr marL="68580" marR="68580" marT="0" marB="0"/>
                </a:tc>
                <a:tc>
                  <a:txBody>
                    <a:bodyPr/>
                    <a:lstStyle/>
                    <a:p>
                      <a:pPr>
                        <a:lnSpc>
                          <a:spcPct val="115000"/>
                        </a:lnSpc>
                        <a:spcAft>
                          <a:spcPts val="0"/>
                        </a:spcAft>
                      </a:pPr>
                      <a:endParaRPr lang="en-US" sz="14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2" name="TextBox 1"/>
          <p:cNvSpPr txBox="1"/>
          <p:nvPr/>
        </p:nvSpPr>
        <p:spPr>
          <a:xfrm>
            <a:off x="3347864" y="2564904"/>
            <a:ext cx="1723549" cy="369332"/>
          </a:xfrm>
          <a:prstGeom prst="rect">
            <a:avLst/>
          </a:prstGeom>
          <a:noFill/>
        </p:spPr>
        <p:txBody>
          <a:bodyPr wrap="none" rtlCol="0">
            <a:spAutoFit/>
          </a:bodyPr>
          <a:lstStyle/>
          <a:p>
            <a:r>
              <a:rPr lang="en-US" b="1" dirty="0"/>
              <a:t>Illiquid stocks</a:t>
            </a:r>
          </a:p>
        </p:txBody>
      </p:sp>
    </p:spTree>
    <p:extLst>
      <p:ext uri="{BB962C8B-B14F-4D97-AF65-F5344CB8AC3E}">
        <p14:creationId xmlns:p14="http://schemas.microsoft.com/office/powerpoint/2010/main" val="143649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Iceberg and Peg</a:t>
            </a:r>
            <a:endParaRPr lang="en-US" dirty="0"/>
          </a:p>
        </p:txBody>
      </p:sp>
      <p:sp>
        <p:nvSpPr>
          <p:cNvPr id="7" name="Content Placeholder 1"/>
          <p:cNvSpPr txBox="1">
            <a:spLocks/>
          </p:cNvSpPr>
          <p:nvPr/>
        </p:nvSpPr>
        <p:spPr>
          <a:xfrm>
            <a:off x="395536" y="1700808"/>
            <a:ext cx="48172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dirty="0" smtClean="0"/>
              <a:t>Iceberg</a:t>
            </a:r>
            <a:endParaRPr lang="en-US" sz="2000" dirty="0"/>
          </a:p>
          <a:p>
            <a:pPr lvl="1">
              <a:buFont typeface="Arial" panose="020B0604020202020204" pitchFamily="34" charset="0"/>
              <a:buChar char="•"/>
            </a:pPr>
            <a:r>
              <a:rPr lang="en-US" sz="1800" dirty="0"/>
              <a:t>o</a:t>
            </a:r>
            <a:r>
              <a:rPr lang="en-US" sz="1800" dirty="0" smtClean="0"/>
              <a:t>nly send (display) </a:t>
            </a:r>
            <a:r>
              <a:rPr lang="en-US" sz="1800" b="1" dirty="0" smtClean="0">
                <a:solidFill>
                  <a:srgbClr val="0070C0"/>
                </a:solidFill>
              </a:rPr>
              <a:t>partial order quantity </a:t>
            </a:r>
            <a:r>
              <a:rPr lang="en-US" sz="1800" dirty="0" smtClean="0"/>
              <a:t>to the exchange at each time </a:t>
            </a:r>
          </a:p>
          <a:p>
            <a:pPr lvl="1">
              <a:buFont typeface="Arial" panose="020B0604020202020204" pitchFamily="34" charset="0"/>
              <a:buChar char="•"/>
            </a:pPr>
            <a:r>
              <a:rPr lang="en-US" sz="1800" dirty="0" smtClean="0"/>
              <a:t>refill the quantity when see fills</a:t>
            </a:r>
          </a:p>
          <a:p>
            <a:pPr lvl="1">
              <a:buFont typeface="Arial" panose="020B0604020202020204" pitchFamily="34" charset="0"/>
              <a:buChar char="•"/>
            </a:pPr>
            <a:r>
              <a:rPr lang="en-US" sz="1800" dirty="0" smtClean="0"/>
              <a:t>randomize the display quantity</a:t>
            </a:r>
          </a:p>
          <a:p>
            <a:pPr lvl="1">
              <a:buFont typeface="Arial" panose="020B0604020202020204" pitchFamily="34" charset="0"/>
              <a:buChar char="•"/>
            </a:pPr>
            <a:r>
              <a:rPr lang="en-US" sz="1800" dirty="0" smtClean="0"/>
              <a:t>broker ID market may only send new order after the partial order fully filled</a:t>
            </a:r>
          </a:p>
          <a:p>
            <a:pPr lvl="1">
              <a:buFont typeface="Arial" panose="020B0604020202020204" pitchFamily="34" charset="0"/>
              <a:buChar char="•"/>
            </a:pPr>
            <a:endParaRPr lang="en-US" sz="1800" dirty="0"/>
          </a:p>
          <a:p>
            <a:pPr>
              <a:buFont typeface="Arial" panose="020B0604020202020204" pitchFamily="34" charset="0"/>
              <a:buChar char="•"/>
            </a:pPr>
            <a:r>
              <a:rPr lang="en-US" sz="2000" dirty="0"/>
              <a:t>Peg</a:t>
            </a:r>
          </a:p>
          <a:p>
            <a:pPr lvl="1">
              <a:buFont typeface="Arial" panose="020B0604020202020204" pitchFamily="34" charset="0"/>
              <a:buChar char="•"/>
            </a:pPr>
            <a:r>
              <a:rPr lang="en-US" sz="1800" dirty="0" smtClean="0"/>
              <a:t>float partial </a:t>
            </a:r>
            <a:r>
              <a:rPr lang="en-US" sz="1800" dirty="0"/>
              <a:t>order to </a:t>
            </a:r>
            <a:r>
              <a:rPr lang="en-US" sz="1800" b="1" dirty="0">
                <a:solidFill>
                  <a:srgbClr val="0070C0"/>
                </a:solidFill>
              </a:rPr>
              <a:t>follow Bid/Mid/Ask </a:t>
            </a:r>
            <a:r>
              <a:rPr lang="en-US" sz="1800" dirty="0"/>
              <a:t>price</a:t>
            </a:r>
          </a:p>
          <a:p>
            <a:pPr lvl="1">
              <a:buFont typeface="Arial" panose="020B0604020202020204" pitchFamily="34" charset="0"/>
              <a:buChar char="•"/>
            </a:pPr>
            <a:r>
              <a:rPr lang="en-US" sz="1800" dirty="0"/>
              <a:t>can have </a:t>
            </a:r>
            <a:r>
              <a:rPr lang="en-US" sz="1800" b="1" dirty="0">
                <a:solidFill>
                  <a:srgbClr val="0070C0"/>
                </a:solidFill>
              </a:rPr>
              <a:t>offset</a:t>
            </a:r>
            <a:r>
              <a:rPr lang="en-US" sz="1800" dirty="0">
                <a:solidFill>
                  <a:srgbClr val="0070C0"/>
                </a:solidFill>
              </a:rPr>
              <a:t> </a:t>
            </a:r>
            <a:r>
              <a:rPr lang="en-US" sz="1800" dirty="0"/>
              <a:t>(+/- x ticks from the above price)</a:t>
            </a:r>
          </a:p>
          <a:p>
            <a:pPr lvl="1">
              <a:buFont typeface="Arial" panose="020B0604020202020204" pitchFamily="34" charset="0"/>
              <a:buChar char="•"/>
            </a:pPr>
            <a:endParaRPr lang="en-US" sz="1800" dirty="0"/>
          </a:p>
        </p:txBody>
      </p:sp>
      <p:pic>
        <p:nvPicPr>
          <p:cNvPr id="6" name="Picture 6" descr="H:\downloads\kisspng-iceberg-royalty-free-photography-illustration-vector-island-rocks-5a869cb2668e72.4960940415187713784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020219"/>
            <a:ext cx="3569021" cy="356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31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Type 2: 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Works on relatively large orders</a:t>
            </a:r>
          </a:p>
          <a:p>
            <a:pPr>
              <a:buFont typeface="Arial" panose="020B0604020202020204" pitchFamily="34" charset="0"/>
              <a:buChar char="•"/>
            </a:pPr>
            <a:r>
              <a:rPr lang="en-US" sz="1800" b="1" dirty="0" smtClean="0"/>
              <a:t>Objective</a:t>
            </a:r>
            <a:r>
              <a:rPr lang="en-US" sz="1800" dirty="0" smtClean="0"/>
              <a:t>: reduce </a:t>
            </a:r>
            <a:r>
              <a:rPr lang="en-US" sz="1800" b="1" dirty="0" smtClean="0">
                <a:solidFill>
                  <a:srgbClr val="0070C0"/>
                </a:solidFill>
              </a:rPr>
              <a:t>market impact </a:t>
            </a:r>
            <a:r>
              <a:rPr lang="en-US" sz="1800" dirty="0" smtClean="0"/>
              <a:t>and track or beat the </a:t>
            </a:r>
            <a:r>
              <a:rPr lang="en-US" sz="1800" b="1" dirty="0">
                <a:solidFill>
                  <a:srgbClr val="0070C0"/>
                </a:solidFill>
              </a:rPr>
              <a:t>price benchmarks</a:t>
            </a:r>
          </a:p>
          <a:p>
            <a:pPr>
              <a:buFont typeface="Arial" panose="020B0604020202020204" pitchFamily="34" charset="0"/>
              <a:buChar char="•"/>
            </a:pPr>
            <a:r>
              <a:rPr lang="en-US" sz="1800" b="1" dirty="0" smtClean="0"/>
              <a:t>Example </a:t>
            </a:r>
            <a:r>
              <a:rPr lang="en-US" sz="1800" b="1" dirty="0" err="1" smtClean="0"/>
              <a:t>Algos</a:t>
            </a:r>
            <a:r>
              <a:rPr lang="en-US" sz="1800" dirty="0" smtClean="0"/>
              <a:t>: POV, VWAP, TWAP, IS, MOC</a:t>
            </a:r>
            <a:endParaRPr lang="en-US" sz="1800" dirty="0"/>
          </a:p>
        </p:txBody>
      </p:sp>
      <p:pic>
        <p:nvPicPr>
          <p:cNvPr id="6150" name="Picture 6" descr="hong kong container termina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048224"/>
            <a:ext cx="5566986" cy="318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599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POV (Percent of Volume) </a:t>
            </a:r>
            <a:r>
              <a:rPr lang="en-US" sz="1800" dirty="0"/>
              <a:t>– execute an order relatively quick but do not want to cause too much </a:t>
            </a:r>
            <a:r>
              <a:rPr lang="en-US" sz="1800" b="1" dirty="0">
                <a:solidFill>
                  <a:srgbClr val="0070C0"/>
                </a:solidFill>
              </a:rPr>
              <a:t>market </a:t>
            </a:r>
            <a:r>
              <a:rPr lang="en-US" sz="1800" b="1" dirty="0" smtClean="0">
                <a:solidFill>
                  <a:srgbClr val="0070C0"/>
                </a:solidFill>
              </a:rPr>
              <a:t>impact</a:t>
            </a:r>
            <a:r>
              <a:rPr lang="en-US" sz="1800" dirty="0" smtClean="0"/>
              <a:t>. </a:t>
            </a:r>
            <a:r>
              <a:rPr lang="en-US" sz="1800" dirty="0"/>
              <a:t>POV% parameter </a:t>
            </a:r>
            <a:r>
              <a:rPr lang="en-US" sz="1800" dirty="0" smtClean="0"/>
              <a:t>controls the </a:t>
            </a:r>
            <a:r>
              <a:rPr lang="en-US" sz="1800" dirty="0"/>
              <a:t>execution speed. </a:t>
            </a:r>
            <a:r>
              <a:rPr lang="en-US" sz="1800" dirty="0" smtClean="0"/>
              <a:t>Algo </a:t>
            </a:r>
            <a:r>
              <a:rPr lang="en-US" sz="1800" dirty="0"/>
              <a:t>will try to make its </a:t>
            </a:r>
            <a:r>
              <a:rPr lang="en-US" sz="1800" b="1" dirty="0">
                <a:solidFill>
                  <a:srgbClr val="0070C0"/>
                </a:solidFill>
              </a:rPr>
              <a:t>executed volume to be POV% of the market executed volume</a:t>
            </a:r>
            <a:r>
              <a:rPr lang="en-US" sz="1800" dirty="0" smtClean="0"/>
              <a:t>.</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marL="457200" lvl="1" indent="0">
              <a:buNone/>
            </a:pPr>
            <a:endParaRPr lang="en-US" sz="1800" dirty="0" smtClean="0"/>
          </a:p>
          <a:p>
            <a:pPr lvl="1"/>
            <a:r>
              <a:rPr lang="en-US" sz="1600" dirty="0" smtClean="0"/>
              <a:t>QTY </a:t>
            </a:r>
            <a:r>
              <a:rPr lang="en-US" sz="1600" dirty="0"/>
              <a:t>- quantity to be executed</a:t>
            </a:r>
          </a:p>
          <a:p>
            <a:pPr lvl="1"/>
            <a:r>
              <a:rPr lang="en-US" sz="1600" dirty="0"/>
              <a:t>POV% - POV parameter. e.g. 30%</a:t>
            </a:r>
          </a:p>
          <a:p>
            <a:pPr lvl="1"/>
            <a:r>
              <a:rPr lang="en-US" sz="1600" dirty="0"/>
              <a:t>MEV - Market executed volume since strategy started</a:t>
            </a:r>
          </a:p>
          <a:p>
            <a:pPr lvl="1"/>
            <a:r>
              <a:rPr lang="en-US" sz="1600" dirty="0"/>
              <a:t>OEV - Order executed volume since strategy started</a:t>
            </a:r>
          </a:p>
          <a:p>
            <a:endParaRPr lang="en-US" sz="2000" dirty="0" smtClean="0"/>
          </a:p>
          <a:p>
            <a:endParaRPr lang="en-US" sz="2000" dirty="0"/>
          </a:p>
        </p:txBody>
      </p:sp>
    </p:spTree>
    <p:extLst>
      <p:ext uri="{BB962C8B-B14F-4D97-AF65-F5344CB8AC3E}">
        <p14:creationId xmlns:p14="http://schemas.microsoft.com/office/powerpoint/2010/main" val="29849209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Course Content</a:t>
            </a:r>
            <a:endParaRPr lang="en-US" dirty="0"/>
          </a:p>
        </p:txBody>
      </p:sp>
      <p:sp>
        <p:nvSpPr>
          <p:cNvPr id="7" name="Content Placeholder 1"/>
          <p:cNvSpPr txBox="1">
            <a:spLocks/>
          </p:cNvSpPr>
          <p:nvPr/>
        </p:nvSpPr>
        <p:spPr>
          <a:xfrm>
            <a:off x="395536" y="1700808"/>
            <a:ext cx="8640960"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lnSpc>
                <a:spcPct val="150000"/>
              </a:lnSpc>
              <a:buFont typeface="Arial" panose="020B0604020202020204" pitchFamily="34" charset="0"/>
              <a:buChar char="•"/>
            </a:pPr>
            <a:r>
              <a:rPr lang="en-US" sz="2000" dirty="0"/>
              <a:t>Background and financial industry </a:t>
            </a:r>
            <a:r>
              <a:rPr lang="en-US" sz="2000" dirty="0" smtClean="0"/>
              <a:t>practice</a:t>
            </a:r>
            <a:endParaRPr lang="en-US" sz="2000" dirty="0"/>
          </a:p>
          <a:p>
            <a:pPr marL="457200" indent="-457200">
              <a:lnSpc>
                <a:spcPct val="150000"/>
              </a:lnSpc>
              <a:buFont typeface="Arial" panose="020B0604020202020204" pitchFamily="34" charset="0"/>
              <a:buChar char="•"/>
            </a:pPr>
            <a:r>
              <a:rPr lang="en-US" sz="2000" dirty="0"/>
              <a:t>Algo Trading </a:t>
            </a:r>
            <a:r>
              <a:rPr lang="en-US" sz="2000" dirty="0" smtClean="0"/>
              <a:t>Strategies</a:t>
            </a:r>
            <a:endParaRPr lang="en-US" sz="2000" dirty="0"/>
          </a:p>
          <a:p>
            <a:pPr marL="457200" lvl="0" indent="-457200">
              <a:lnSpc>
                <a:spcPct val="150000"/>
              </a:lnSpc>
              <a:buFont typeface="Arial" panose="020B0604020202020204" pitchFamily="34" charset="0"/>
              <a:buChar char="•"/>
            </a:pPr>
            <a:r>
              <a:rPr lang="en-US" sz="2000" dirty="0">
                <a:solidFill>
                  <a:srgbClr val="000000"/>
                </a:solidFill>
              </a:rPr>
              <a:t>Big and Alternative </a:t>
            </a:r>
            <a:r>
              <a:rPr lang="en-US" sz="2000" dirty="0" smtClean="0">
                <a:solidFill>
                  <a:srgbClr val="000000"/>
                </a:solidFill>
              </a:rPr>
              <a:t>Data</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AI and Machine </a:t>
            </a:r>
            <a:r>
              <a:rPr lang="en-US" sz="2000" dirty="0" smtClean="0">
                <a:solidFill>
                  <a:srgbClr val="000000"/>
                </a:solidFill>
              </a:rPr>
              <a:t>Learning</a:t>
            </a:r>
            <a:endParaRPr lang="en-US" sz="2000" dirty="0">
              <a:solidFill>
                <a:srgbClr val="000000"/>
              </a:solidFill>
            </a:endParaRPr>
          </a:p>
          <a:p>
            <a:pPr marL="457200" indent="-457200">
              <a:lnSpc>
                <a:spcPct val="150000"/>
              </a:lnSpc>
              <a:buFont typeface="Arial" panose="020B0604020202020204" pitchFamily="34" charset="0"/>
              <a:buChar char="•"/>
            </a:pPr>
            <a:r>
              <a:rPr lang="en-US" sz="2000" dirty="0">
                <a:solidFill>
                  <a:srgbClr val="000000"/>
                </a:solidFill>
              </a:rPr>
              <a:t>Sentiment Analysis and NLP (Natural Language Processing</a:t>
            </a:r>
            <a:r>
              <a:rPr lang="en-US" sz="2000" dirty="0" smtClean="0">
                <a:solidFill>
                  <a:srgbClr val="000000"/>
                </a:solidFill>
              </a:rPr>
              <a:t>)</a:t>
            </a:r>
            <a:endParaRPr lang="en-US" sz="2000" dirty="0">
              <a:solidFill>
                <a:srgbClr val="000000"/>
              </a:solidFill>
            </a:endParaRPr>
          </a:p>
          <a:p>
            <a:pPr marL="457200" lvl="0" indent="-457200">
              <a:lnSpc>
                <a:spcPct val="150000"/>
              </a:lnSpc>
              <a:buFont typeface="Arial" panose="020B0604020202020204" pitchFamily="34" charset="0"/>
              <a:buChar char="•"/>
            </a:pPr>
            <a:r>
              <a:rPr lang="en-US" sz="2000" dirty="0">
                <a:solidFill>
                  <a:srgbClr val="000000"/>
                </a:solidFill>
              </a:rPr>
              <a:t>Reinforcement Learning on Trading </a:t>
            </a:r>
          </a:p>
          <a:p>
            <a:pPr marL="457200" indent="-457200">
              <a:lnSpc>
                <a:spcPct val="150000"/>
              </a:lnSpc>
              <a:buFont typeface="Arial" panose="020B0604020202020204" pitchFamily="34" charset="0"/>
              <a:buChar char="•"/>
            </a:pPr>
            <a:r>
              <a:rPr lang="en-US" sz="2000" dirty="0"/>
              <a:t>Challenges of AI in Trading</a:t>
            </a:r>
          </a:p>
          <a:p>
            <a:pPr lvl="1"/>
            <a:endParaRPr lang="en-US" sz="1800" dirty="0"/>
          </a:p>
        </p:txBody>
      </p:sp>
    </p:spTree>
    <p:extLst>
      <p:ext uri="{BB962C8B-B14F-4D97-AF65-F5344CB8AC3E}">
        <p14:creationId xmlns:p14="http://schemas.microsoft.com/office/powerpoint/2010/main" val="2001124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85698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Example: </a:t>
            </a:r>
            <a:r>
              <a:rPr lang="en-US" sz="1800" dirty="0" smtClean="0"/>
              <a:t>Buy 1,000,000 shares of 0700.HK (</a:t>
            </a:r>
            <a:r>
              <a:rPr lang="en-US" sz="1800" dirty="0" err="1" smtClean="0"/>
              <a:t>Tencent</a:t>
            </a:r>
            <a:r>
              <a:rPr lang="en-US" sz="1800" dirty="0" smtClean="0"/>
              <a:t>) with </a:t>
            </a:r>
            <a:r>
              <a:rPr lang="en-US" sz="1800" b="1" u="sng" dirty="0" smtClean="0"/>
              <a:t>POV% = 30%</a:t>
            </a:r>
          </a:p>
          <a:p>
            <a:endParaRPr lang="en-US" sz="2000" dirty="0"/>
          </a:p>
          <a:p>
            <a:pPr marL="457200" lvl="1" indent="0">
              <a:buNone/>
            </a:pPr>
            <a:r>
              <a:rPr lang="en-US" sz="1800" b="1" i="1" dirty="0" smtClean="0">
                <a:solidFill>
                  <a:srgbClr val="0070C0"/>
                </a:solidFill>
              </a:rPr>
              <a:t>QTY </a:t>
            </a:r>
            <a:r>
              <a:rPr lang="en-US" sz="1800" b="1" i="1" dirty="0">
                <a:solidFill>
                  <a:srgbClr val="0070C0"/>
                </a:solidFill>
              </a:rPr>
              <a:t>= POV% * MEV </a:t>
            </a:r>
            <a:r>
              <a:rPr lang="en-US" sz="1800" b="1" i="1" dirty="0" smtClean="0">
                <a:solidFill>
                  <a:srgbClr val="0070C0"/>
                </a:solidFill>
              </a:rPr>
              <a:t>– OEV</a:t>
            </a:r>
          </a:p>
          <a:p>
            <a:pPr lvl="1"/>
            <a:r>
              <a:rPr lang="en-US" sz="1600" dirty="0"/>
              <a:t>MEV - Market executed volume </a:t>
            </a:r>
            <a:endParaRPr lang="en-US" sz="1600" dirty="0" smtClean="0"/>
          </a:p>
          <a:p>
            <a:pPr lvl="1"/>
            <a:r>
              <a:rPr lang="en-US" sz="1600" dirty="0" smtClean="0"/>
              <a:t>OEV </a:t>
            </a:r>
            <a:r>
              <a:rPr lang="en-US" sz="1600" dirty="0"/>
              <a:t>- Order executed </a:t>
            </a:r>
            <a:r>
              <a:rPr lang="en-US" sz="1600" dirty="0" smtClean="0"/>
              <a:t>volume</a:t>
            </a:r>
          </a:p>
          <a:p>
            <a:endParaRPr lang="en-US" sz="2000" dirty="0" smtClean="0"/>
          </a:p>
          <a:p>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593951817"/>
              </p:ext>
            </p:extLst>
          </p:nvPr>
        </p:nvGraphicFramePr>
        <p:xfrm>
          <a:off x="827584" y="3681824"/>
          <a:ext cx="7560840" cy="212344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2480840"/>
              </a:tblGrid>
              <a:tr h="370840">
                <a:tc>
                  <a:txBody>
                    <a:bodyPr/>
                    <a:lstStyle/>
                    <a:p>
                      <a:pPr algn="r"/>
                      <a:r>
                        <a:rPr lang="en-US" dirty="0" smtClean="0"/>
                        <a:t>Trade</a:t>
                      </a:r>
                      <a:endParaRPr lang="en-US" dirty="0"/>
                    </a:p>
                  </a:txBody>
                  <a:tcPr/>
                </a:tc>
                <a:tc>
                  <a:txBody>
                    <a:bodyPr/>
                    <a:lstStyle/>
                    <a:p>
                      <a:pPr algn="r"/>
                      <a:r>
                        <a:rPr lang="en-US" dirty="0" smtClean="0"/>
                        <a:t>Size</a:t>
                      </a:r>
                      <a:endParaRPr lang="en-US" dirty="0"/>
                    </a:p>
                  </a:txBody>
                  <a:tcPr/>
                </a:tc>
                <a:tc>
                  <a:txBody>
                    <a:bodyPr/>
                    <a:lstStyle/>
                    <a:p>
                      <a:pPr algn="r"/>
                      <a:r>
                        <a:rPr lang="en-US" dirty="0" smtClean="0"/>
                        <a:t>MEV</a:t>
                      </a:r>
                      <a:endParaRPr lang="en-US" dirty="0"/>
                    </a:p>
                  </a:txBody>
                  <a:tcPr/>
                </a:tc>
                <a:tc>
                  <a:txBody>
                    <a:bodyPr/>
                    <a:lstStyle/>
                    <a:p>
                      <a:pPr algn="r"/>
                      <a:r>
                        <a:rPr lang="en-US" dirty="0" smtClean="0"/>
                        <a:t>OEV</a:t>
                      </a:r>
                      <a:endParaRPr lang="en-US" dirty="0"/>
                    </a:p>
                  </a:txBody>
                  <a:tcPr/>
                </a:tc>
                <a:tc>
                  <a:txBody>
                    <a:bodyPr/>
                    <a:lstStyle/>
                    <a:p>
                      <a:pPr algn="r"/>
                      <a:r>
                        <a:rPr lang="en-US" dirty="0" smtClean="0"/>
                        <a:t>QTY</a:t>
                      </a:r>
                      <a:endParaRPr lang="en-US" dirty="0"/>
                    </a:p>
                  </a:txBody>
                  <a:tcPr>
                    <a:solidFill>
                      <a:schemeClr val="accent5">
                        <a:lumMod val="60000"/>
                        <a:lumOff val="40000"/>
                      </a:schemeClr>
                    </a:solidFill>
                  </a:tcPr>
                </a:tc>
                <a:tc>
                  <a:txBody>
                    <a:bodyPr/>
                    <a:lstStyle/>
                    <a:p>
                      <a:pPr algn="r"/>
                      <a:r>
                        <a:rPr lang="en-US" dirty="0" smtClean="0"/>
                        <a:t>Actual POV</a:t>
                      </a:r>
                    </a:p>
                    <a:p>
                      <a:pPr algn="r"/>
                      <a:r>
                        <a:rPr lang="en-US" dirty="0" smtClean="0"/>
                        <a:t>(OEV+QTY)/MEV</a:t>
                      </a:r>
                    </a:p>
                  </a:txBody>
                  <a:tcPr/>
                </a:tc>
              </a:tr>
              <a:tr h="370840">
                <a:tc>
                  <a:txBody>
                    <a:bodyPr/>
                    <a:lstStyle/>
                    <a:p>
                      <a:pPr algn="r"/>
                      <a:r>
                        <a:rPr lang="en-US" dirty="0" smtClean="0"/>
                        <a:t>T1</a:t>
                      </a:r>
                      <a:endParaRPr lang="en-US" dirty="0"/>
                    </a:p>
                  </a:txBody>
                  <a:tcPr/>
                </a:tc>
                <a:tc>
                  <a:txBody>
                    <a:bodyPr/>
                    <a:lstStyle/>
                    <a:p>
                      <a:pPr algn="r"/>
                      <a:r>
                        <a:rPr lang="en-US" dirty="0" smtClean="0"/>
                        <a:t>2,000</a:t>
                      </a:r>
                      <a:endParaRPr lang="en-US" dirty="0"/>
                    </a:p>
                  </a:txBody>
                  <a:tcPr/>
                </a:tc>
                <a:tc>
                  <a:txBody>
                    <a:bodyPr/>
                    <a:lstStyle/>
                    <a:p>
                      <a:pPr algn="r"/>
                      <a:r>
                        <a:rPr lang="en-US" dirty="0" smtClean="0"/>
                        <a:t>2,000</a:t>
                      </a:r>
                      <a:endParaRPr lang="en-US" dirty="0"/>
                    </a:p>
                  </a:txBody>
                  <a:tcPr/>
                </a:tc>
                <a:tc>
                  <a:txBody>
                    <a:bodyPr/>
                    <a:lstStyle/>
                    <a:p>
                      <a:pPr algn="r"/>
                      <a:r>
                        <a:rPr lang="en-US" dirty="0" smtClean="0"/>
                        <a:t>0</a:t>
                      </a:r>
                      <a:endParaRPr lang="en-US" dirty="0"/>
                    </a:p>
                  </a:txBody>
                  <a:tcPr/>
                </a:tc>
                <a:tc>
                  <a:txBody>
                    <a:bodyPr/>
                    <a:lstStyle/>
                    <a:p>
                      <a:pPr algn="r"/>
                      <a:r>
                        <a:rPr lang="en-US" dirty="0" smtClean="0"/>
                        <a:t>600</a:t>
                      </a:r>
                      <a:endParaRPr lang="en-US" dirty="0"/>
                    </a:p>
                  </a:txBody>
                  <a:tcPr>
                    <a:solidFill>
                      <a:schemeClr val="accent5">
                        <a:lumMod val="60000"/>
                        <a:lumOff val="40000"/>
                      </a:schemeClr>
                    </a:solidFill>
                  </a:tcPr>
                </a:tc>
                <a:tc>
                  <a:txBody>
                    <a:bodyPr/>
                    <a:lstStyle/>
                    <a:p>
                      <a:pPr algn="r"/>
                      <a:r>
                        <a:rPr lang="en-US" dirty="0" smtClean="0"/>
                        <a:t>0.3</a:t>
                      </a:r>
                      <a:endParaRPr lang="en-US" dirty="0"/>
                    </a:p>
                  </a:txBody>
                  <a:tcPr/>
                </a:tc>
              </a:tr>
              <a:tr h="370840">
                <a:tc>
                  <a:txBody>
                    <a:bodyPr/>
                    <a:lstStyle/>
                    <a:p>
                      <a:pPr algn="r"/>
                      <a:r>
                        <a:rPr lang="en-US" dirty="0" smtClean="0"/>
                        <a:t>T2</a:t>
                      </a:r>
                      <a:endParaRPr lang="en-US" dirty="0"/>
                    </a:p>
                  </a:txBody>
                  <a:tcPr/>
                </a:tc>
                <a:tc>
                  <a:txBody>
                    <a:bodyPr/>
                    <a:lstStyle/>
                    <a:p>
                      <a:pPr algn="r"/>
                      <a:r>
                        <a:rPr lang="en-US" dirty="0" smtClean="0"/>
                        <a:t>1,000</a:t>
                      </a:r>
                      <a:endParaRPr lang="en-US" dirty="0"/>
                    </a:p>
                  </a:txBody>
                  <a:tcPr/>
                </a:tc>
                <a:tc>
                  <a:txBody>
                    <a:bodyPr/>
                    <a:lstStyle/>
                    <a:p>
                      <a:pPr algn="r"/>
                      <a:r>
                        <a:rPr lang="en-US" dirty="0" smtClean="0"/>
                        <a:t>3,000</a:t>
                      </a:r>
                      <a:endParaRPr lang="en-US" dirty="0"/>
                    </a:p>
                  </a:txBody>
                  <a:tcPr/>
                </a:tc>
                <a:tc>
                  <a:txBody>
                    <a:bodyPr/>
                    <a:lstStyle/>
                    <a:p>
                      <a:pPr algn="r"/>
                      <a:r>
                        <a:rPr lang="en-US" dirty="0" smtClean="0"/>
                        <a:t>600</a:t>
                      </a:r>
                      <a:endParaRPr lang="en-US" dirty="0"/>
                    </a:p>
                  </a:txBody>
                  <a:tcPr/>
                </a:tc>
                <a:tc>
                  <a:txBody>
                    <a:bodyPr/>
                    <a:lstStyle/>
                    <a:p>
                      <a:pPr algn="r"/>
                      <a:r>
                        <a:rPr lang="en-US" dirty="0" smtClean="0"/>
                        <a:t>300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T3</a:t>
                      </a:r>
                      <a:endParaRPr lang="en-US" dirty="0"/>
                    </a:p>
                  </a:txBody>
                  <a:tcPr/>
                </a:tc>
                <a:tc>
                  <a:txBody>
                    <a:bodyPr/>
                    <a:lstStyle/>
                    <a:p>
                      <a:pPr algn="r"/>
                      <a:r>
                        <a:rPr lang="en-US" dirty="0" smtClean="0"/>
                        <a:t>5,000</a:t>
                      </a:r>
                      <a:endParaRPr lang="en-US" dirty="0"/>
                    </a:p>
                  </a:txBody>
                  <a:tcPr/>
                </a:tc>
                <a:tc>
                  <a:txBody>
                    <a:bodyPr/>
                    <a:lstStyle/>
                    <a:p>
                      <a:pPr algn="r"/>
                      <a:r>
                        <a:rPr lang="en-US" dirty="0" smtClean="0"/>
                        <a:t>8,000</a:t>
                      </a:r>
                      <a:endParaRPr lang="en-US" dirty="0"/>
                    </a:p>
                  </a:txBody>
                  <a:tcPr/>
                </a:tc>
                <a:tc>
                  <a:txBody>
                    <a:bodyPr/>
                    <a:lstStyle/>
                    <a:p>
                      <a:pPr algn="r"/>
                      <a:r>
                        <a:rPr lang="en-US" dirty="0" smtClean="0"/>
                        <a:t>900</a:t>
                      </a:r>
                      <a:endParaRPr lang="en-US" dirty="0"/>
                    </a:p>
                  </a:txBody>
                  <a:tcPr/>
                </a:tc>
                <a:tc>
                  <a:txBody>
                    <a:bodyPr/>
                    <a:lstStyle/>
                    <a:p>
                      <a:pPr algn="r"/>
                      <a:r>
                        <a:rPr lang="en-US" dirty="0" smtClean="0"/>
                        <a:t>1,500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r h="370840">
                <a:tc>
                  <a:txBody>
                    <a:bodyPr/>
                    <a:lstStyle/>
                    <a:p>
                      <a:pPr algn="r"/>
                      <a:r>
                        <a:rPr lang="en-US" dirty="0" smtClean="0"/>
                        <a:t>T4</a:t>
                      </a:r>
                      <a:endParaRPr lang="en-US" dirty="0"/>
                    </a:p>
                  </a:txBody>
                  <a:tcPr/>
                </a:tc>
                <a:tc>
                  <a:txBody>
                    <a:bodyPr/>
                    <a:lstStyle/>
                    <a:p>
                      <a:pPr algn="r"/>
                      <a:r>
                        <a:rPr lang="en-US" dirty="0" smtClean="0"/>
                        <a:t>3,000</a:t>
                      </a:r>
                      <a:endParaRPr lang="en-US" dirty="0"/>
                    </a:p>
                  </a:txBody>
                  <a:tcPr/>
                </a:tc>
                <a:tc>
                  <a:txBody>
                    <a:bodyPr/>
                    <a:lstStyle/>
                    <a:p>
                      <a:pPr algn="r"/>
                      <a:r>
                        <a:rPr lang="en-US" dirty="0" smtClean="0"/>
                        <a:t>11,000</a:t>
                      </a:r>
                      <a:endParaRPr lang="en-US" dirty="0"/>
                    </a:p>
                  </a:txBody>
                  <a:tcPr/>
                </a:tc>
                <a:tc>
                  <a:txBody>
                    <a:bodyPr/>
                    <a:lstStyle/>
                    <a:p>
                      <a:pPr algn="r"/>
                      <a:r>
                        <a:rPr lang="en-US" dirty="0" smtClean="0"/>
                        <a:t>2,400</a:t>
                      </a:r>
                      <a:endParaRPr lang="en-US" dirty="0"/>
                    </a:p>
                  </a:txBody>
                  <a:tcPr/>
                </a:tc>
                <a:tc>
                  <a:txBody>
                    <a:bodyPr/>
                    <a:lstStyle/>
                    <a:p>
                      <a:pPr algn="r"/>
                      <a:r>
                        <a:rPr lang="en-US" dirty="0" smtClean="0"/>
                        <a:t>900</a:t>
                      </a:r>
                      <a:endParaRPr lang="en-US" dirty="0"/>
                    </a:p>
                  </a:txBody>
                  <a:tcPr>
                    <a:solidFill>
                      <a:schemeClr val="accent5">
                        <a:lumMod val="60000"/>
                        <a:lumOff val="40000"/>
                      </a:schemeClr>
                    </a:solid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dirty="0" smtClean="0"/>
                        <a:t>0.3</a:t>
                      </a:r>
                    </a:p>
                  </a:txBody>
                  <a:tcPr/>
                </a:tc>
              </a:tr>
            </a:tbl>
          </a:graphicData>
        </a:graphic>
      </p:graphicFrame>
    </p:spTree>
    <p:extLst>
      <p:ext uri="{BB962C8B-B14F-4D97-AF65-F5344CB8AC3E}">
        <p14:creationId xmlns:p14="http://schemas.microsoft.com/office/powerpoint/2010/main" val="27608536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POV</a:t>
            </a:r>
            <a:endParaRPr lang="en-US" dirty="0"/>
          </a:p>
        </p:txBody>
      </p:sp>
      <p:sp>
        <p:nvSpPr>
          <p:cNvPr id="7" name="Content Placeholder 1"/>
          <p:cNvSpPr txBox="1">
            <a:spLocks/>
          </p:cNvSpPr>
          <p:nvPr/>
        </p:nvSpPr>
        <p:spPr>
          <a:xfrm>
            <a:off x="395536" y="1700808"/>
            <a:ext cx="8640960" cy="43924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Volume Tracking </a:t>
            </a:r>
          </a:p>
          <a:p>
            <a:pPr lvl="1">
              <a:buFont typeface="Arial" panose="020B0604020202020204" pitchFamily="34" charset="0"/>
              <a:buChar char="•"/>
            </a:pPr>
            <a:r>
              <a:rPr lang="en-US" sz="1600" dirty="0" smtClean="0"/>
              <a:t>ITM (in-the-money) vs OTM (out-the-money): if Algo has a limit price, only count the </a:t>
            </a:r>
            <a:r>
              <a:rPr lang="en-US" sz="1600" b="1" dirty="0" smtClean="0">
                <a:solidFill>
                  <a:srgbClr val="0070C0"/>
                </a:solidFill>
              </a:rPr>
              <a:t>ITM volume</a:t>
            </a:r>
          </a:p>
          <a:p>
            <a:pPr lvl="1">
              <a:buFont typeface="Arial" panose="020B0604020202020204" pitchFamily="34" charset="0"/>
              <a:buChar char="•"/>
            </a:pPr>
            <a:r>
              <a:rPr lang="en-US" sz="1600" dirty="0" smtClean="0"/>
              <a:t>Count only </a:t>
            </a:r>
            <a:r>
              <a:rPr lang="en-US" sz="1600" b="1" dirty="0" smtClean="0">
                <a:solidFill>
                  <a:srgbClr val="0070C0"/>
                </a:solidFill>
              </a:rPr>
              <a:t>on-exchange trade</a:t>
            </a:r>
          </a:p>
          <a:p>
            <a:pPr>
              <a:buFont typeface="Arial" panose="020B0604020202020204" pitchFamily="34" charset="0"/>
              <a:buChar char="•"/>
            </a:pPr>
            <a:endParaRPr lang="en-US" sz="1800" dirty="0"/>
          </a:p>
          <a:p>
            <a:pPr>
              <a:buFont typeface="Arial" panose="020B0604020202020204" pitchFamily="34" charset="0"/>
              <a:buChar char="•"/>
            </a:pPr>
            <a:r>
              <a:rPr lang="en-US" sz="1800" b="1" dirty="0"/>
              <a:t>Additional </a:t>
            </a:r>
            <a:r>
              <a:rPr lang="en-US" sz="1800" b="1" dirty="0" smtClean="0"/>
              <a:t>parameters</a:t>
            </a:r>
            <a:endParaRPr lang="en-US" sz="1800" dirty="0"/>
          </a:p>
          <a:p>
            <a:pPr lvl="1">
              <a:buFont typeface="Arial" panose="020B0604020202020204" pitchFamily="34" charset="0"/>
              <a:buChar char="•"/>
            </a:pPr>
            <a:r>
              <a:rPr lang="en-US" sz="1600" b="1" dirty="0" smtClean="0"/>
              <a:t>Active</a:t>
            </a:r>
            <a:r>
              <a:rPr lang="en-US" sz="1600" dirty="0" smtClean="0"/>
              <a:t>: more willing to trade and </a:t>
            </a:r>
            <a:r>
              <a:rPr lang="en-US" sz="1600" b="1" dirty="0" smtClean="0">
                <a:solidFill>
                  <a:srgbClr val="0070C0"/>
                </a:solidFill>
              </a:rPr>
              <a:t>track closer</a:t>
            </a:r>
            <a:r>
              <a:rPr lang="en-US" sz="1600" dirty="0" smtClean="0"/>
              <a:t> to the target</a:t>
            </a:r>
          </a:p>
          <a:p>
            <a:pPr lvl="1">
              <a:buFont typeface="Arial" panose="020B0604020202020204" pitchFamily="34" charset="0"/>
              <a:buChar char="•"/>
            </a:pPr>
            <a:r>
              <a:rPr lang="en-US" sz="1600" b="1" dirty="0" smtClean="0"/>
              <a:t>Normal</a:t>
            </a:r>
            <a:r>
              <a:rPr lang="en-US" sz="1600" dirty="0" smtClean="0"/>
              <a:t>: </a:t>
            </a:r>
            <a:r>
              <a:rPr lang="en-US" sz="1600" b="1" dirty="0" smtClean="0">
                <a:solidFill>
                  <a:srgbClr val="0070C0"/>
                </a:solidFill>
              </a:rPr>
              <a:t>balance</a:t>
            </a:r>
            <a:r>
              <a:rPr lang="en-US" sz="1600" dirty="0" smtClean="0">
                <a:solidFill>
                  <a:srgbClr val="0070C0"/>
                </a:solidFill>
              </a:rPr>
              <a:t> </a:t>
            </a:r>
            <a:r>
              <a:rPr lang="en-US" sz="1600" dirty="0" smtClean="0"/>
              <a:t>the speed and price improvement </a:t>
            </a:r>
          </a:p>
          <a:p>
            <a:pPr lvl="1">
              <a:buFont typeface="Arial" panose="020B0604020202020204" pitchFamily="34" charset="0"/>
              <a:buChar char="•"/>
            </a:pPr>
            <a:r>
              <a:rPr lang="en-US" sz="1600" b="1" dirty="0" smtClean="0"/>
              <a:t>Passive</a:t>
            </a:r>
            <a:r>
              <a:rPr lang="en-US" sz="1600" dirty="0" smtClean="0"/>
              <a:t>: more willing to wait for </a:t>
            </a:r>
            <a:r>
              <a:rPr lang="en-US" sz="1600" b="1" dirty="0" smtClean="0">
                <a:solidFill>
                  <a:srgbClr val="0070C0"/>
                </a:solidFill>
              </a:rPr>
              <a:t>price improvement</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t> order with </a:t>
            </a:r>
            <a:r>
              <a:rPr lang="en-US" sz="1600" b="1" dirty="0" smtClean="0">
                <a:solidFill>
                  <a:srgbClr val="0070C0"/>
                </a:solidFill>
              </a:rPr>
              <a:t>POV% &gt; 50 </a:t>
            </a:r>
            <a:r>
              <a:rPr lang="en-US" sz="1600" dirty="0" smtClean="0"/>
              <a:t>as too much market impact. Industry practice is 33% for max desired impact</a:t>
            </a:r>
          </a:p>
          <a:p>
            <a:endParaRPr lang="en-US" sz="1800" dirty="0"/>
          </a:p>
          <a:p>
            <a:endParaRPr lang="en-US" sz="1600" dirty="0"/>
          </a:p>
          <a:p>
            <a:endParaRPr lang="en-US" sz="2000" dirty="0" smtClean="0"/>
          </a:p>
          <a:p>
            <a:endParaRPr lang="en-US" sz="2000" dirty="0"/>
          </a:p>
        </p:txBody>
      </p:sp>
    </p:spTree>
    <p:extLst>
      <p:ext uri="{BB962C8B-B14F-4D97-AF65-F5344CB8AC3E}">
        <p14:creationId xmlns:p14="http://schemas.microsoft.com/office/powerpoint/2010/main" val="32058174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VWAP (Volume Weighted Average Price) is a </a:t>
            </a:r>
            <a:r>
              <a:rPr lang="en-US" sz="1600" b="1" dirty="0" smtClean="0">
                <a:solidFill>
                  <a:srgbClr val="0070C0"/>
                </a:solidFill>
              </a:rPr>
              <a:t>benchmark Algo</a:t>
            </a:r>
            <a:r>
              <a:rPr lang="en-US" sz="1600" dirty="0" smtClean="0"/>
              <a:t> which try to </a:t>
            </a:r>
            <a:r>
              <a:rPr lang="en-US" sz="1600" b="1" dirty="0" smtClean="0">
                <a:solidFill>
                  <a:srgbClr val="0070C0"/>
                </a:solidFill>
              </a:rPr>
              <a:t>track or beat </a:t>
            </a:r>
            <a:r>
              <a:rPr lang="en-US" sz="1600" dirty="0" smtClean="0"/>
              <a:t>the </a:t>
            </a:r>
            <a:r>
              <a:rPr lang="en-US" sz="1600" b="1" dirty="0" smtClean="0">
                <a:solidFill>
                  <a:srgbClr val="0070C0"/>
                </a:solidFill>
              </a:rPr>
              <a:t>volume adjusted average market price </a:t>
            </a:r>
            <a:r>
              <a:rPr lang="en-US" sz="1600" dirty="0" smtClean="0"/>
              <a:t>over the order </a:t>
            </a:r>
            <a:r>
              <a:rPr lang="en-US" sz="1600" b="1" dirty="0" smtClean="0">
                <a:solidFill>
                  <a:srgbClr val="0070C0"/>
                </a:solidFill>
              </a:rPr>
              <a:t>trading duration</a:t>
            </a:r>
            <a:r>
              <a:rPr lang="en-US" sz="1600" dirty="0" smtClean="0"/>
              <a:t>. </a:t>
            </a:r>
            <a:br>
              <a:rPr lang="en-US" sz="1600" dirty="0" smtClean="0"/>
            </a:br>
            <a:endParaRPr lang="en-US" sz="1600" dirty="0" smtClean="0"/>
          </a:p>
          <a:p>
            <a:r>
              <a:rPr lang="en-US" sz="1600" dirty="0" smtClean="0"/>
              <a:t>	Trade 1:  10,000 shares @ $70</a:t>
            </a:r>
          </a:p>
          <a:p>
            <a:r>
              <a:rPr lang="en-US" sz="1600" dirty="0"/>
              <a:t>	</a:t>
            </a:r>
            <a:r>
              <a:rPr lang="en-US" sz="1600" dirty="0" smtClean="0"/>
              <a:t>Trade 2:  20,000 shares @ $72</a:t>
            </a:r>
          </a:p>
          <a:p>
            <a:r>
              <a:rPr lang="en-US" sz="1600" dirty="0"/>
              <a:t>	</a:t>
            </a:r>
            <a:r>
              <a:rPr lang="en-US" sz="1600" dirty="0" smtClean="0"/>
              <a:t>VWAP = (10,000 * 70 + 20,000 * 72) / (10,000 + 20,000) = 71.33</a:t>
            </a:r>
          </a:p>
          <a:p>
            <a:endParaRPr lang="en-US" sz="1600" dirty="0" smtClean="0"/>
          </a:p>
          <a:p>
            <a:r>
              <a:rPr lang="en-US" sz="1600" b="1" dirty="0" smtClean="0"/>
              <a:t>Objective: </a:t>
            </a:r>
            <a:r>
              <a:rPr lang="en-US" sz="1600" dirty="0" smtClean="0"/>
              <a:t>trade </a:t>
            </a:r>
            <a:r>
              <a:rPr lang="en-US" sz="1600" dirty="0"/>
              <a:t>a </a:t>
            </a:r>
            <a:r>
              <a:rPr lang="en-US" sz="1600" b="1" dirty="0">
                <a:solidFill>
                  <a:srgbClr val="0070C0"/>
                </a:solidFill>
              </a:rPr>
              <a:t>sizable</a:t>
            </a:r>
            <a:r>
              <a:rPr lang="en-US" sz="1600" dirty="0">
                <a:solidFill>
                  <a:srgbClr val="0070C0"/>
                </a:solidFill>
              </a:rPr>
              <a:t> </a:t>
            </a:r>
            <a:r>
              <a:rPr lang="en-US" sz="1600" dirty="0"/>
              <a:t>CD (</a:t>
            </a:r>
            <a:r>
              <a:rPr lang="en-US" sz="1600" b="1" dirty="0">
                <a:solidFill>
                  <a:srgbClr val="0070C0"/>
                </a:solidFill>
              </a:rPr>
              <a:t>careful discretion</a:t>
            </a:r>
            <a:r>
              <a:rPr lang="en-US" sz="1600" dirty="0"/>
              <a:t>) order that the trader </a:t>
            </a:r>
            <a:r>
              <a:rPr lang="en-US" sz="1600" b="1" dirty="0">
                <a:solidFill>
                  <a:srgbClr val="0070C0"/>
                </a:solidFill>
              </a:rPr>
              <a:t>does not have a specific view to the market direction</a:t>
            </a:r>
            <a:r>
              <a:rPr lang="en-US" sz="1600" dirty="0"/>
              <a:t>. If there’s a view on the market direction, for example, buy order on a trending up market. For this case, the order is preferred to be traded by liquidity seeking </a:t>
            </a:r>
            <a:r>
              <a:rPr lang="en-US" sz="1600" dirty="0" err="1"/>
              <a:t>algo</a:t>
            </a:r>
            <a:r>
              <a:rPr lang="en-US" sz="1600" dirty="0"/>
              <a:t> that completes the order as quick as possible rather than worked by VWAP Algo gradually over the day (as the view is that the price is going to go up and buy earlier will give a better price</a:t>
            </a:r>
            <a:r>
              <a:rPr lang="en-US" sz="1600" dirty="0" smtClean="0"/>
              <a:t>).</a:t>
            </a:r>
          </a:p>
          <a:p>
            <a:endParaRPr lang="en-US" sz="1600" dirty="0" smtClean="0"/>
          </a:p>
          <a:p>
            <a:endParaRPr lang="en-US" sz="1600" dirty="0" smtClean="0"/>
          </a:p>
          <a:p>
            <a:r>
              <a:rPr lang="en-US" sz="1600" dirty="0" smtClean="0"/>
              <a:t>Two </a:t>
            </a:r>
            <a:r>
              <a:rPr lang="en-US" sz="1600" dirty="0"/>
              <a:t>main </a:t>
            </a:r>
            <a:r>
              <a:rPr lang="en-US" sz="1600" dirty="0" smtClean="0"/>
              <a:t>components to achieve VWAP: </a:t>
            </a:r>
            <a:r>
              <a:rPr lang="en-US" sz="1600" b="1" u="sng" dirty="0">
                <a:solidFill>
                  <a:srgbClr val="0070C0"/>
                </a:solidFill>
              </a:rPr>
              <a:t>Scheduling</a:t>
            </a:r>
            <a:r>
              <a:rPr lang="en-US" sz="1600" dirty="0"/>
              <a:t> and </a:t>
            </a:r>
            <a:r>
              <a:rPr lang="en-US" sz="1600" b="1" u="sng" dirty="0">
                <a:solidFill>
                  <a:srgbClr val="0070C0"/>
                </a:solidFill>
              </a:rPr>
              <a:t>Order Placement</a:t>
            </a:r>
          </a:p>
          <a:p>
            <a:endParaRPr lang="en-US" sz="1600" dirty="0"/>
          </a:p>
          <a:p>
            <a:endParaRPr lang="en-US" sz="1600" dirty="0" smtClean="0"/>
          </a:p>
          <a:p>
            <a:endParaRPr lang="en-US" sz="1600" dirty="0"/>
          </a:p>
          <a:p>
            <a:endParaRPr lang="en-US" sz="1600" dirty="0"/>
          </a:p>
          <a:p>
            <a:r>
              <a:rPr lang="en-US" sz="1600" dirty="0"/>
              <a:t>	</a:t>
            </a:r>
          </a:p>
        </p:txBody>
      </p:sp>
    </p:spTree>
    <p:extLst>
      <p:ext uri="{BB962C8B-B14F-4D97-AF65-F5344CB8AC3E}">
        <p14:creationId xmlns:p14="http://schemas.microsoft.com/office/powerpoint/2010/main" val="1111787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4725144"/>
            <a:ext cx="792088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Execution progress </a:t>
            </a:r>
            <a:r>
              <a:rPr lang="en-US" sz="1600" dirty="0" smtClean="0"/>
              <a:t>throughout </a:t>
            </a:r>
            <a:r>
              <a:rPr lang="en-US" sz="1600" dirty="0"/>
              <a:t>the trading </a:t>
            </a:r>
            <a:r>
              <a:rPr lang="en-US" sz="1600" b="1" dirty="0">
                <a:solidFill>
                  <a:srgbClr val="0070C0"/>
                </a:solidFill>
              </a:rPr>
              <a:t>duration</a:t>
            </a:r>
            <a:r>
              <a:rPr lang="en-US" sz="1600" dirty="0"/>
              <a:t>. It is based on a </a:t>
            </a:r>
            <a:r>
              <a:rPr lang="en-US" sz="1600" b="1" dirty="0">
                <a:solidFill>
                  <a:srgbClr val="0070C0"/>
                </a:solidFill>
              </a:rPr>
              <a:t>historical volume profile </a:t>
            </a:r>
            <a:r>
              <a:rPr lang="en-US" sz="1600" dirty="0"/>
              <a:t>to </a:t>
            </a:r>
            <a:r>
              <a:rPr lang="en-US" sz="1600" b="1" dirty="0">
                <a:solidFill>
                  <a:srgbClr val="0070C0"/>
                </a:solidFill>
              </a:rPr>
              <a:t>predict the current day volume pattern</a:t>
            </a:r>
            <a:r>
              <a:rPr lang="en-US" sz="1600" dirty="0"/>
              <a:t>. </a:t>
            </a:r>
            <a:endParaRPr lang="en-US" sz="1600" dirty="0" smtClean="0"/>
          </a:p>
          <a:p>
            <a:endParaRPr lang="en-US" sz="1600" dirty="0"/>
          </a:p>
          <a:p>
            <a:pPr>
              <a:buFont typeface="Arial" panose="020B0604020202020204" pitchFamily="34" charset="0"/>
              <a:buChar char="•"/>
            </a:pPr>
            <a:r>
              <a:rPr lang="en-US" sz="1600" dirty="0" smtClean="0"/>
              <a:t>The </a:t>
            </a:r>
            <a:r>
              <a:rPr lang="en-US" sz="1600" dirty="0"/>
              <a:t>profile is usually constructed based on </a:t>
            </a:r>
            <a:r>
              <a:rPr lang="en-US" sz="1600" b="1" dirty="0">
                <a:solidFill>
                  <a:srgbClr val="0070C0"/>
                </a:solidFill>
              </a:rPr>
              <a:t>20 days average</a:t>
            </a:r>
            <a:r>
              <a:rPr lang="en-US" sz="1600" dirty="0">
                <a:solidFill>
                  <a:srgbClr val="0070C0"/>
                </a:solidFill>
              </a:rPr>
              <a:t> </a:t>
            </a:r>
            <a:r>
              <a:rPr lang="en-US" sz="1600" dirty="0" smtClean="0"/>
              <a:t>(or median) and </a:t>
            </a:r>
            <a:r>
              <a:rPr lang="en-US" sz="1600" dirty="0"/>
              <a:t>taking away the outliers and special trading days (like half day trading or index rebalance days).</a:t>
            </a:r>
          </a:p>
          <a:p>
            <a:endParaRPr lang="en-US" sz="1600" dirty="0" smtClean="0"/>
          </a:p>
          <a:p>
            <a:endParaRPr lang="en-US" sz="1600" dirty="0" smtClean="0"/>
          </a:p>
        </p:txBody>
      </p:sp>
      <p:sp>
        <p:nvSpPr>
          <p:cNvPr id="2" name="TextBox 1"/>
          <p:cNvSpPr txBox="1"/>
          <p:nvPr/>
        </p:nvSpPr>
        <p:spPr>
          <a:xfrm>
            <a:off x="683568" y="4077072"/>
            <a:ext cx="184731" cy="369332"/>
          </a:xfrm>
          <a:prstGeom prst="rect">
            <a:avLst/>
          </a:prstGeom>
          <a:noFill/>
        </p:spPr>
        <p:txBody>
          <a:bodyPr wrap="none" rtlCol="0">
            <a:spAutoFit/>
          </a:bodyPr>
          <a:lstStyle/>
          <a:p>
            <a:endParaRPr lang="en-US" dirty="0"/>
          </a:p>
        </p:txBody>
      </p:sp>
      <p:sp>
        <p:nvSpPr>
          <p:cNvPr id="6" name="Content Placeholder 1"/>
          <p:cNvSpPr txBox="1">
            <a:spLocks/>
          </p:cNvSpPr>
          <p:nvPr/>
        </p:nvSpPr>
        <p:spPr>
          <a:xfrm>
            <a:off x="395536" y="1700808"/>
            <a:ext cx="792088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Scheduling </a:t>
            </a:r>
          </a:p>
          <a:p>
            <a:r>
              <a:rPr lang="en-US" sz="1600" b="1" dirty="0"/>
              <a:t>Example</a:t>
            </a:r>
            <a:r>
              <a:rPr lang="en-US" sz="1600" dirty="0"/>
              <a:t>:</a:t>
            </a:r>
            <a:r>
              <a:rPr lang="en-US" sz="1600" b="1" dirty="0" smtClean="0">
                <a:solidFill>
                  <a:srgbClr val="0070C0"/>
                </a:solidFill>
              </a:rPr>
              <a:t> </a:t>
            </a:r>
            <a:r>
              <a:rPr lang="en-US" sz="1600" dirty="0"/>
              <a:t>VWAP Buy 1,000,000 </a:t>
            </a:r>
            <a:r>
              <a:rPr lang="en-US" sz="1600" dirty="0" smtClean="0"/>
              <a:t>shares of </a:t>
            </a:r>
            <a:r>
              <a:rPr lang="en-US" sz="1600" dirty="0" err="1" smtClean="0"/>
              <a:t>Tencent</a:t>
            </a:r>
            <a:r>
              <a:rPr lang="en-US" sz="1600" dirty="0" smtClean="0"/>
              <a:t> </a:t>
            </a:r>
            <a:r>
              <a:rPr lang="en-US" sz="1600" b="1" dirty="0" smtClean="0">
                <a:solidFill>
                  <a:srgbClr val="0070C0"/>
                </a:solidFill>
              </a:rPr>
              <a:t>over-the-day</a:t>
            </a:r>
            <a:r>
              <a:rPr lang="en-US" sz="1600" dirty="0" smtClean="0"/>
              <a:t> (9am to 4pm)</a:t>
            </a:r>
            <a:endParaRPr lang="en-US" sz="1600" dirty="0"/>
          </a:p>
          <a:p>
            <a:endParaRPr lang="en-US" sz="1600" dirty="0"/>
          </a:p>
          <a:p>
            <a:endParaRPr lang="en-US" sz="1600" dirty="0" smtClean="0"/>
          </a:p>
          <a:p>
            <a:endParaRPr lang="en-US" sz="1600" dirty="0" smtClean="0"/>
          </a:p>
        </p:txBody>
      </p:sp>
      <p:pic>
        <p:nvPicPr>
          <p:cNvPr id="1028" name="Picture 4" descr="rabbit tortoise rac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3547" b="7381"/>
          <a:stretch/>
        </p:blipFill>
        <p:spPr bwMode="auto">
          <a:xfrm>
            <a:off x="1115616" y="2636912"/>
            <a:ext cx="6249541"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A </a:t>
            </a:r>
            <a:r>
              <a:rPr lang="en-US" sz="1600" dirty="0"/>
              <a:t>typical HK volume profile for a stock. Usually it has </a:t>
            </a:r>
            <a:r>
              <a:rPr lang="en-US" sz="1600" b="1" dirty="0">
                <a:solidFill>
                  <a:srgbClr val="0070C0"/>
                </a:solidFill>
              </a:rPr>
              <a:t>higher volume during the open and close</a:t>
            </a:r>
            <a:r>
              <a:rPr lang="en-US" sz="1600" dirty="0"/>
              <a:t>. The volume profile </a:t>
            </a:r>
            <a:r>
              <a:rPr lang="en-US" sz="1600" dirty="0" smtClean="0"/>
              <a:t>tells the Algo </a:t>
            </a:r>
            <a:r>
              <a:rPr lang="en-US" sz="1600" dirty="0"/>
              <a:t>the percentage of completion during different time periods</a:t>
            </a:r>
            <a:r>
              <a:rPr lang="en-US" sz="1600" dirty="0" smtClean="0"/>
              <a:t>.</a:t>
            </a:r>
            <a:r>
              <a:rPr lang="en-US" sz="1600" dirty="0"/>
              <a:t>	</a:t>
            </a:r>
          </a:p>
          <a:p>
            <a:endParaRPr lang="en-US" sz="1600" dirty="0" smtClean="0"/>
          </a:p>
        </p:txBody>
      </p:sp>
      <p:pic>
        <p:nvPicPr>
          <p:cNvPr id="2" name="Picture 1" descr="VWAP-V2.docx - Microsoft Word"/>
          <p:cNvPicPr>
            <a:picLocks noChangeAspect="1"/>
          </p:cNvPicPr>
          <p:nvPr/>
        </p:nvPicPr>
        <p:blipFill rotWithShape="1">
          <a:blip r:embed="rId2">
            <a:extLst>
              <a:ext uri="{28A0092B-C50C-407E-A947-70E740481C1C}">
                <a14:useLocalDpi xmlns:a14="http://schemas.microsoft.com/office/drawing/2010/main" val="0"/>
              </a:ext>
            </a:extLst>
          </a:blip>
          <a:srcRect l="28021" t="29934" r="27395" b="22298"/>
          <a:stretch/>
        </p:blipFill>
        <p:spPr>
          <a:xfrm>
            <a:off x="476300" y="2636912"/>
            <a:ext cx="5175820" cy="3253026"/>
          </a:xfrm>
          <a:prstGeom prst="rect">
            <a:avLst/>
          </a:prstGeom>
        </p:spPr>
      </p:pic>
      <p:sp>
        <p:nvSpPr>
          <p:cNvPr id="4" name="TextBox 3"/>
          <p:cNvSpPr txBox="1"/>
          <p:nvPr/>
        </p:nvSpPr>
        <p:spPr>
          <a:xfrm>
            <a:off x="509464" y="5949280"/>
            <a:ext cx="7878960" cy="584775"/>
          </a:xfrm>
          <a:prstGeom prst="rect">
            <a:avLst/>
          </a:prstGeom>
          <a:noFill/>
        </p:spPr>
        <p:txBody>
          <a:bodyPr wrap="square" rtlCol="0">
            <a:spAutoFit/>
          </a:bodyPr>
          <a:lstStyle/>
          <a:p>
            <a:r>
              <a:rPr lang="en-US" sz="1600" b="1" dirty="0" smtClean="0">
                <a:solidFill>
                  <a:srgbClr val="00B050"/>
                </a:solidFill>
              </a:rPr>
              <a:t>Bonus Question</a:t>
            </a:r>
            <a:r>
              <a:rPr lang="en-US" sz="1600" dirty="0" smtClean="0"/>
              <a:t>: if the VWAP </a:t>
            </a:r>
            <a:r>
              <a:rPr lang="en-US" sz="1600" b="1" dirty="0" smtClean="0">
                <a:solidFill>
                  <a:srgbClr val="0070C0"/>
                </a:solidFill>
              </a:rPr>
              <a:t>order arrive in the middle of day</a:t>
            </a:r>
            <a:r>
              <a:rPr lang="en-US" sz="1600" dirty="0" smtClean="0"/>
              <a:t>, say 11am, what will happen to the volume profile scheduling?</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928868317"/>
              </p:ext>
            </p:extLst>
          </p:nvPr>
        </p:nvGraphicFramePr>
        <p:xfrm>
          <a:off x="5868144" y="3356992"/>
          <a:ext cx="2845245" cy="2160240"/>
        </p:xfrm>
        <a:graphic>
          <a:graphicData uri="http://schemas.openxmlformats.org/drawingml/2006/table">
            <a:tbl>
              <a:tblPr firstRow="1" bandRow="1">
                <a:tableStyleId>{5C22544A-7EE6-4342-B048-85BDC9FD1C3A}</a:tableStyleId>
              </a:tblPr>
              <a:tblGrid>
                <a:gridCol w="804399"/>
                <a:gridCol w="888718"/>
                <a:gridCol w="1152128"/>
              </a:tblGrid>
              <a:tr h="432048">
                <a:tc>
                  <a:txBody>
                    <a:bodyPr/>
                    <a:lstStyle/>
                    <a:p>
                      <a:r>
                        <a:rPr lang="en-US" sz="1400" dirty="0" smtClean="0"/>
                        <a:t>Time</a:t>
                      </a:r>
                      <a:endParaRPr lang="en-US" sz="1400" dirty="0"/>
                    </a:p>
                  </a:txBody>
                  <a:tcPr/>
                </a:tc>
                <a:tc>
                  <a:txBody>
                    <a:bodyPr/>
                    <a:lstStyle/>
                    <a:p>
                      <a:r>
                        <a:rPr lang="en-US" sz="1400" dirty="0" smtClean="0"/>
                        <a:t>Target%</a:t>
                      </a:r>
                      <a:endParaRPr lang="en-US" sz="1400" dirty="0"/>
                    </a:p>
                  </a:txBody>
                  <a:tcPr/>
                </a:tc>
                <a:tc>
                  <a:txBody>
                    <a:bodyPr/>
                    <a:lstStyle/>
                    <a:p>
                      <a:r>
                        <a:rPr lang="en-US" sz="1400" dirty="0" smtClean="0"/>
                        <a:t>Target </a:t>
                      </a:r>
                      <a:r>
                        <a:rPr lang="en-US" sz="1400" dirty="0" err="1" smtClean="0"/>
                        <a:t>Qty</a:t>
                      </a:r>
                      <a:endParaRPr lang="en-US" sz="1400" dirty="0"/>
                    </a:p>
                  </a:txBody>
                  <a:tcPr/>
                </a:tc>
              </a:tr>
              <a:tr h="432048">
                <a:tc>
                  <a:txBody>
                    <a:bodyPr/>
                    <a:lstStyle/>
                    <a:p>
                      <a:r>
                        <a:rPr lang="en-US" sz="1400" dirty="0" smtClean="0"/>
                        <a:t>10:00</a:t>
                      </a:r>
                      <a:endParaRPr lang="en-US" sz="1400" dirty="0"/>
                    </a:p>
                  </a:txBody>
                  <a:tcPr/>
                </a:tc>
                <a:tc>
                  <a:txBody>
                    <a:bodyPr/>
                    <a:lstStyle/>
                    <a:p>
                      <a:r>
                        <a:rPr lang="en-US" sz="1400" dirty="0" smtClean="0"/>
                        <a:t>12%</a:t>
                      </a:r>
                      <a:endParaRPr lang="en-US" sz="1400" dirty="0"/>
                    </a:p>
                  </a:txBody>
                  <a:tcPr/>
                </a:tc>
                <a:tc>
                  <a:txBody>
                    <a:bodyPr/>
                    <a:lstStyle/>
                    <a:p>
                      <a:r>
                        <a:rPr lang="en-US" sz="1400" dirty="0" smtClean="0"/>
                        <a:t>120,000</a:t>
                      </a:r>
                      <a:endParaRPr lang="en-US" sz="1400" dirty="0"/>
                    </a:p>
                  </a:txBody>
                  <a:tcPr/>
                </a:tc>
              </a:tr>
              <a:tr h="432048">
                <a:tc>
                  <a:txBody>
                    <a:bodyPr/>
                    <a:lstStyle/>
                    <a:p>
                      <a:r>
                        <a:rPr lang="en-US" sz="1400" dirty="0" smtClean="0"/>
                        <a:t>12:00</a:t>
                      </a:r>
                      <a:endParaRPr lang="en-US" sz="1400" dirty="0"/>
                    </a:p>
                  </a:txBody>
                  <a:tcPr/>
                </a:tc>
                <a:tc>
                  <a:txBody>
                    <a:bodyPr/>
                    <a:lstStyle/>
                    <a:p>
                      <a:r>
                        <a:rPr lang="en-US" sz="1400" dirty="0" smtClean="0"/>
                        <a:t>40%</a:t>
                      </a:r>
                      <a:endParaRPr lang="en-US" sz="1400" dirty="0"/>
                    </a:p>
                  </a:txBody>
                  <a:tcPr/>
                </a:tc>
                <a:tc>
                  <a:txBody>
                    <a:bodyPr/>
                    <a:lstStyle/>
                    <a:p>
                      <a:r>
                        <a:rPr lang="en-US" sz="1400" dirty="0" smtClean="0"/>
                        <a:t>400,000</a:t>
                      </a:r>
                      <a:endParaRPr lang="en-US" sz="1400" dirty="0"/>
                    </a:p>
                  </a:txBody>
                  <a:tcPr/>
                </a:tc>
              </a:tr>
              <a:tr h="432048">
                <a:tc>
                  <a:txBody>
                    <a:bodyPr/>
                    <a:lstStyle/>
                    <a:p>
                      <a:r>
                        <a:rPr lang="en-US" sz="1400" dirty="0" smtClean="0"/>
                        <a:t>15:00</a:t>
                      </a:r>
                      <a:endParaRPr lang="en-US" sz="1400" dirty="0"/>
                    </a:p>
                  </a:txBody>
                  <a:tcPr/>
                </a:tc>
                <a:tc>
                  <a:txBody>
                    <a:bodyPr/>
                    <a:lstStyle/>
                    <a:p>
                      <a:r>
                        <a:rPr lang="en-US" sz="1400" dirty="0" smtClean="0"/>
                        <a:t>71%</a:t>
                      </a:r>
                      <a:endParaRPr lang="en-US" sz="1400" dirty="0"/>
                    </a:p>
                  </a:txBody>
                  <a:tcPr/>
                </a:tc>
                <a:tc>
                  <a:txBody>
                    <a:bodyPr/>
                    <a:lstStyle/>
                    <a:p>
                      <a:r>
                        <a:rPr lang="en-US" sz="1400" dirty="0" smtClean="0"/>
                        <a:t>710,000</a:t>
                      </a:r>
                      <a:endParaRPr lang="en-US" sz="1400" dirty="0"/>
                    </a:p>
                  </a:txBody>
                  <a:tcPr/>
                </a:tc>
              </a:tr>
              <a:tr h="432048">
                <a:tc>
                  <a:txBody>
                    <a:bodyPr/>
                    <a:lstStyle/>
                    <a:p>
                      <a:r>
                        <a:rPr lang="en-US" sz="1400" dirty="0" smtClean="0"/>
                        <a:t>16:00</a:t>
                      </a:r>
                      <a:endParaRPr lang="en-US" sz="1400" dirty="0"/>
                    </a:p>
                  </a:txBody>
                  <a:tcPr/>
                </a:tc>
                <a:tc>
                  <a:txBody>
                    <a:bodyPr/>
                    <a:lstStyle/>
                    <a:p>
                      <a:r>
                        <a:rPr lang="en-US" sz="1400" dirty="0" smtClean="0"/>
                        <a:t>100%</a:t>
                      </a:r>
                      <a:endParaRPr lang="en-US" sz="1400" dirty="0"/>
                    </a:p>
                  </a:txBody>
                  <a:tcPr/>
                </a:tc>
                <a:tc>
                  <a:txBody>
                    <a:bodyPr/>
                    <a:lstStyle/>
                    <a:p>
                      <a:r>
                        <a:rPr lang="en-US" sz="1400" dirty="0" smtClean="0"/>
                        <a:t>1,000,000</a:t>
                      </a:r>
                      <a:endParaRPr lang="en-US" sz="1400" dirty="0"/>
                    </a:p>
                  </a:txBody>
                  <a:tcPr/>
                </a:tc>
              </a:tr>
            </a:tbl>
          </a:graphicData>
        </a:graphic>
      </p:graphicFrame>
      <p:sp>
        <p:nvSpPr>
          <p:cNvPr id="8" name="TextBox 7"/>
          <p:cNvSpPr txBox="1"/>
          <p:nvPr/>
        </p:nvSpPr>
        <p:spPr>
          <a:xfrm>
            <a:off x="5796136" y="2636912"/>
            <a:ext cx="2928046" cy="584775"/>
          </a:xfrm>
          <a:prstGeom prst="rect">
            <a:avLst/>
          </a:prstGeom>
          <a:noFill/>
        </p:spPr>
        <p:txBody>
          <a:bodyPr wrap="none" rtlCol="0">
            <a:spAutoFit/>
          </a:bodyPr>
          <a:lstStyle/>
          <a:p>
            <a:r>
              <a:rPr lang="en-US" sz="1600" b="1" u="sng" dirty="0" smtClean="0"/>
              <a:t>Example</a:t>
            </a:r>
          </a:p>
          <a:p>
            <a:r>
              <a:rPr lang="en-US" sz="1600" dirty="0" smtClean="0"/>
              <a:t>VWAP Buy 1,000,000 </a:t>
            </a:r>
            <a:r>
              <a:rPr lang="en-US" sz="1600" dirty="0" err="1" smtClean="0"/>
              <a:t>Tencent</a:t>
            </a:r>
            <a:endParaRPr lang="en-US" sz="1600" dirty="0"/>
          </a:p>
        </p:txBody>
      </p:sp>
    </p:spTree>
    <p:extLst>
      <p:ext uri="{BB962C8B-B14F-4D97-AF65-F5344CB8AC3E}">
        <p14:creationId xmlns:p14="http://schemas.microsoft.com/office/powerpoint/2010/main" val="188060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104456"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volume profile data is usually organized in </a:t>
            </a:r>
            <a:r>
              <a:rPr lang="en-US" sz="1600" b="1" dirty="0" smtClean="0">
                <a:solidFill>
                  <a:srgbClr val="0070C0"/>
                </a:solidFill>
              </a:rPr>
              <a:t>5-min bins</a:t>
            </a:r>
            <a:r>
              <a:rPr lang="en-US" sz="1600" dirty="0" smtClean="0"/>
              <a:t> (or 1-min)</a:t>
            </a:r>
          </a:p>
          <a:p>
            <a:endParaRPr lang="en-US" sz="1600" dirty="0"/>
          </a:p>
          <a:p>
            <a:pPr>
              <a:buFont typeface="Arial" panose="020B0604020202020204" pitchFamily="34" charset="0"/>
              <a:buChar char="•"/>
            </a:pPr>
            <a:r>
              <a:rPr lang="en-US" sz="1600" dirty="0" smtClean="0"/>
              <a:t>All the time that are in-between the bin are </a:t>
            </a:r>
            <a:r>
              <a:rPr lang="en-US" sz="1600" b="1" dirty="0" smtClean="0">
                <a:solidFill>
                  <a:srgbClr val="0070C0"/>
                </a:solidFill>
              </a:rPr>
              <a:t>interpolated </a:t>
            </a:r>
          </a:p>
          <a:p>
            <a:endParaRPr lang="en-US" sz="1600" dirty="0" smtClean="0"/>
          </a:p>
          <a:p>
            <a:pPr>
              <a:buFont typeface="Arial" panose="020B0604020202020204" pitchFamily="34" charset="0"/>
              <a:buChar char="•"/>
            </a:pPr>
            <a:r>
              <a:rPr lang="en-US" sz="1600" dirty="0" smtClean="0"/>
              <a:t>Normally for a VWAP market and ITM order is </a:t>
            </a:r>
            <a:r>
              <a:rPr lang="en-US" sz="1600" b="1" dirty="0" smtClean="0">
                <a:solidFill>
                  <a:srgbClr val="0070C0"/>
                </a:solidFill>
              </a:rPr>
              <a:t>expected to be completed </a:t>
            </a:r>
            <a:r>
              <a:rPr lang="en-US" sz="1600" dirty="0" smtClean="0"/>
              <a:t>and it performs “</a:t>
            </a:r>
            <a:r>
              <a:rPr lang="en-US" sz="1600" b="1" dirty="0" smtClean="0">
                <a:solidFill>
                  <a:srgbClr val="0070C0"/>
                </a:solidFill>
              </a:rPr>
              <a:t>finish up</a:t>
            </a:r>
            <a:r>
              <a:rPr lang="en-US" sz="1600" dirty="0" smtClean="0"/>
              <a:t>” (which trade very actively) to complete the order just before the order end time</a:t>
            </a:r>
          </a:p>
          <a:p>
            <a:endParaRPr lang="en-US" sz="1600" dirty="0"/>
          </a:p>
          <a:p>
            <a:endParaRPr lang="en-US" sz="1600" dirty="0"/>
          </a:p>
          <a:p>
            <a:endParaRPr lang="en-US" sz="1600" dirty="0" smtClean="0"/>
          </a:p>
        </p:txBody>
      </p:sp>
      <p:graphicFrame>
        <p:nvGraphicFramePr>
          <p:cNvPr id="2" name="Table 1"/>
          <p:cNvGraphicFramePr>
            <a:graphicFrameLocks noGrp="1"/>
          </p:cNvGraphicFramePr>
          <p:nvPr>
            <p:extLst>
              <p:ext uri="{D42A27DB-BD31-4B8C-83A1-F6EECF244321}">
                <p14:modId xmlns:p14="http://schemas.microsoft.com/office/powerpoint/2010/main" val="2352348088"/>
              </p:ext>
            </p:extLst>
          </p:nvPr>
        </p:nvGraphicFramePr>
        <p:xfrm>
          <a:off x="5004048" y="908720"/>
          <a:ext cx="2808312" cy="5193030"/>
        </p:xfrm>
        <a:graphic>
          <a:graphicData uri="http://schemas.openxmlformats.org/drawingml/2006/table">
            <a:tbl>
              <a:tblPr firstRow="1" bandRow="1">
                <a:tableStyleId>{5C22544A-7EE6-4342-B048-85BDC9FD1C3A}</a:tableStyleId>
              </a:tblPr>
              <a:tblGrid>
                <a:gridCol w="1404156"/>
                <a:gridCol w="1404156"/>
              </a:tblGrid>
              <a:tr h="235663">
                <a:tc>
                  <a:txBody>
                    <a:bodyPr/>
                    <a:lstStyle/>
                    <a:p>
                      <a:pPr algn="r"/>
                      <a:r>
                        <a:rPr lang="en-US" sz="1200" b="1" dirty="0" smtClean="0"/>
                        <a:t>Time</a:t>
                      </a:r>
                      <a:endParaRPr lang="en-US" sz="1200" b="1" dirty="0"/>
                    </a:p>
                  </a:txBody>
                  <a:tcPr/>
                </a:tc>
                <a:tc>
                  <a:txBody>
                    <a:bodyPr/>
                    <a:lstStyle/>
                    <a:p>
                      <a:pPr algn="r"/>
                      <a:r>
                        <a:rPr lang="en-US" sz="1200" b="1" dirty="0" smtClean="0"/>
                        <a:t>Volume (%)</a:t>
                      </a:r>
                      <a:endParaRPr lang="en-US" sz="1200" b="1" dirty="0"/>
                    </a:p>
                  </a:txBody>
                  <a:tcPr/>
                </a:tc>
              </a:tr>
              <a:tr h="235663">
                <a:tc>
                  <a:txBody>
                    <a:bodyPr/>
                    <a:lstStyle/>
                    <a:p>
                      <a:pPr algn="r" fontAlgn="b"/>
                      <a:r>
                        <a:rPr lang="en-US" sz="1600" b="0" i="0" u="none" strike="noStrike" dirty="0">
                          <a:solidFill>
                            <a:srgbClr val="000000"/>
                          </a:solidFill>
                          <a:effectLst/>
                          <a:latin typeface="Calibri"/>
                        </a:rPr>
                        <a:t>09:30</a:t>
                      </a:r>
                    </a:p>
                  </a:txBody>
                  <a:tcPr marL="9525" marR="9525" marT="9525" marB="0" anchor="b"/>
                </a:tc>
                <a:tc>
                  <a:txBody>
                    <a:bodyPr/>
                    <a:lstStyle/>
                    <a:p>
                      <a:pPr algn="r" fontAlgn="b"/>
                      <a:r>
                        <a:rPr lang="en-US" sz="1600" b="0" i="0" u="none" strike="noStrike">
                          <a:solidFill>
                            <a:srgbClr val="000000"/>
                          </a:solidFill>
                          <a:effectLst/>
                          <a:latin typeface="Calibri"/>
                        </a:rPr>
                        <a:t>              0.24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09:35</a:t>
                      </a:r>
                    </a:p>
                  </a:txBody>
                  <a:tcPr marL="9525" marR="9525" marT="9525" marB="0" anchor="b"/>
                </a:tc>
                <a:tc>
                  <a:txBody>
                    <a:bodyPr/>
                    <a:lstStyle/>
                    <a:p>
                      <a:pPr algn="r" fontAlgn="b"/>
                      <a:r>
                        <a:rPr lang="en-US" sz="1600" b="0" i="0" u="none" strike="noStrike" dirty="0">
                          <a:solidFill>
                            <a:srgbClr val="000000"/>
                          </a:solidFill>
                          <a:effectLst/>
                          <a:latin typeface="Calibri"/>
                        </a:rPr>
                        <a:t>              3.66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09:40</a:t>
                      </a:r>
                    </a:p>
                  </a:txBody>
                  <a:tcPr marL="9525" marR="9525" marT="9525" marB="0" anchor="b"/>
                </a:tc>
                <a:tc>
                  <a:txBody>
                    <a:bodyPr/>
                    <a:lstStyle/>
                    <a:p>
                      <a:pPr algn="r" fontAlgn="b"/>
                      <a:r>
                        <a:rPr lang="en-US" sz="1600" b="0" i="0" u="none" strike="noStrike" dirty="0">
                          <a:solidFill>
                            <a:srgbClr val="000000"/>
                          </a:solidFill>
                          <a:effectLst/>
                          <a:latin typeface="Calibri"/>
                        </a:rPr>
                        <a:t>              5.56 </a:t>
                      </a:r>
                    </a:p>
                  </a:txBody>
                  <a:tcPr marL="9525" marR="9525" marT="9525" marB="0" anchor="b"/>
                </a:tc>
              </a:tr>
              <a:tr h="235663">
                <a:tc>
                  <a:txBody>
                    <a:bodyPr/>
                    <a:lstStyle/>
                    <a:p>
                      <a:pPr algn="r" fontAlgn="b"/>
                      <a:r>
                        <a:rPr lang="en-US" sz="1600" b="0" i="0" u="none" strike="noStrike">
                          <a:solidFill>
                            <a:srgbClr val="000000"/>
                          </a:solidFill>
                          <a:effectLst/>
                          <a:latin typeface="Calibri"/>
                        </a:rPr>
                        <a:t>09:45</a:t>
                      </a:r>
                    </a:p>
                  </a:txBody>
                  <a:tcPr marL="9525" marR="9525" marT="9525" marB="0" anchor="b"/>
                </a:tc>
                <a:tc>
                  <a:txBody>
                    <a:bodyPr/>
                    <a:lstStyle/>
                    <a:p>
                      <a:pPr algn="r" fontAlgn="b"/>
                      <a:r>
                        <a:rPr lang="en-US" sz="1600" b="0" i="0" u="none" strike="noStrike" dirty="0">
                          <a:solidFill>
                            <a:srgbClr val="000000"/>
                          </a:solidFill>
                          <a:effectLst/>
                          <a:latin typeface="Calibri"/>
                        </a:rPr>
                        <a:t>              6.40 </a:t>
                      </a:r>
                    </a:p>
                  </a:txBody>
                  <a:tcPr marL="9525" marR="9525" marT="9525" marB="0" anchor="b"/>
                </a:tc>
              </a:tr>
              <a:tr h="235663">
                <a:tc>
                  <a:txBody>
                    <a:bodyPr/>
                    <a:lstStyle/>
                    <a:p>
                      <a:pPr algn="r" fontAlgn="b"/>
                      <a:r>
                        <a:rPr lang="en-US" sz="1600" b="0" i="0" u="none" strike="noStrike">
                          <a:solidFill>
                            <a:srgbClr val="000000"/>
                          </a:solidFill>
                          <a:effectLst/>
                          <a:latin typeface="Calibri"/>
                        </a:rPr>
                        <a:t>09:50</a:t>
                      </a:r>
                    </a:p>
                  </a:txBody>
                  <a:tcPr marL="9525" marR="9525" marT="9525" marB="0" anchor="b"/>
                </a:tc>
                <a:tc>
                  <a:txBody>
                    <a:bodyPr/>
                    <a:lstStyle/>
                    <a:p>
                      <a:pPr algn="r" fontAlgn="b"/>
                      <a:r>
                        <a:rPr lang="en-US" sz="1600" b="0" i="0" u="none" strike="noStrike" dirty="0">
                          <a:solidFill>
                            <a:srgbClr val="000000"/>
                          </a:solidFill>
                          <a:effectLst/>
                          <a:latin typeface="Calibri"/>
                        </a:rPr>
                        <a:t>              8.10 </a:t>
                      </a:r>
                    </a:p>
                  </a:txBody>
                  <a:tcPr marL="9525" marR="9525" marT="9525" marB="0" anchor="b"/>
                </a:tc>
              </a:tr>
              <a:tr h="235663">
                <a:tc>
                  <a:txBody>
                    <a:bodyPr/>
                    <a:lstStyle/>
                    <a:p>
                      <a:pPr algn="r" fontAlgn="b"/>
                      <a:r>
                        <a:rPr lang="en-US" sz="1600" b="0" i="0" u="none" strike="noStrike" dirty="0">
                          <a:solidFill>
                            <a:srgbClr val="000000"/>
                          </a:solidFill>
                          <a:effectLst/>
                          <a:latin typeface="Calibri"/>
                        </a:rPr>
                        <a:t>09:55</a:t>
                      </a:r>
                    </a:p>
                  </a:txBody>
                  <a:tcPr marL="9525" marR="9525" marT="9525" marB="0" anchor="b"/>
                </a:tc>
                <a:tc>
                  <a:txBody>
                    <a:bodyPr/>
                    <a:lstStyle/>
                    <a:p>
                      <a:pPr algn="r" fontAlgn="b"/>
                      <a:r>
                        <a:rPr lang="en-US" sz="1600" b="0" i="0" u="none" strike="noStrike" dirty="0">
                          <a:solidFill>
                            <a:srgbClr val="000000"/>
                          </a:solidFill>
                          <a:effectLst/>
                          <a:latin typeface="Calibri"/>
                        </a:rPr>
                        <a:t>              9.11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10:00</a:t>
                      </a:r>
                    </a:p>
                  </a:txBody>
                  <a:tcPr marL="9525" marR="9525" marT="9525" marB="0" anchor="b"/>
                </a:tc>
                <a:tc>
                  <a:txBody>
                    <a:bodyPr/>
                    <a:lstStyle/>
                    <a:p>
                      <a:pPr algn="r" fontAlgn="b"/>
                      <a:r>
                        <a:rPr lang="en-US" sz="1600" b="0" i="0" u="none" strike="noStrike" dirty="0">
                          <a:solidFill>
                            <a:srgbClr val="000000"/>
                          </a:solidFill>
                          <a:effectLst/>
                          <a:latin typeface="Calibri"/>
                        </a:rPr>
                        <a:t>            10.29 </a:t>
                      </a:r>
                    </a:p>
                  </a:txBody>
                  <a:tcPr marL="9525" marR="9525" marT="9525" marB="0" anchor="b"/>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a:r>
                        <a:rPr lang="en-US" sz="1200" b="0" dirty="0" smtClean="0"/>
                        <a:t>..</a:t>
                      </a:r>
                      <a:endParaRPr lang="en-US" sz="1200" b="0" dirty="0"/>
                    </a:p>
                  </a:txBody>
                  <a:tcPr/>
                </a:tc>
                <a:tc>
                  <a:txBody>
                    <a:bodyPr/>
                    <a:lstStyle/>
                    <a:p>
                      <a:pPr algn="r"/>
                      <a:r>
                        <a:rPr lang="en-US" sz="1200" b="0" dirty="0" smtClean="0"/>
                        <a:t>..</a:t>
                      </a:r>
                      <a:endParaRPr lang="en-US" sz="1200" b="0" dirty="0"/>
                    </a:p>
                  </a:txBody>
                  <a:tcPr/>
                </a:tc>
              </a:tr>
              <a:tr h="235663">
                <a:tc>
                  <a:txBody>
                    <a:bodyPr/>
                    <a:lstStyle/>
                    <a:p>
                      <a:pPr algn="r" fontAlgn="b"/>
                      <a:r>
                        <a:rPr lang="en-US" sz="1600" b="0" i="0" u="none" strike="noStrike" dirty="0">
                          <a:solidFill>
                            <a:srgbClr val="000000"/>
                          </a:solidFill>
                          <a:effectLst/>
                          <a:latin typeface="Calibri"/>
                        </a:rPr>
                        <a:t>15:30</a:t>
                      </a:r>
                    </a:p>
                  </a:txBody>
                  <a:tcPr marL="9525" marR="9525" marT="9525" marB="0" anchor="b"/>
                </a:tc>
                <a:tc>
                  <a:txBody>
                    <a:bodyPr/>
                    <a:lstStyle/>
                    <a:p>
                      <a:pPr algn="r" fontAlgn="b"/>
                      <a:r>
                        <a:rPr lang="en-US" sz="1600" b="0" i="0" u="none" strike="noStrike" dirty="0">
                          <a:solidFill>
                            <a:srgbClr val="000000"/>
                          </a:solidFill>
                          <a:effectLst/>
                          <a:latin typeface="Calibri"/>
                        </a:rPr>
                        <a:t>            67.79 </a:t>
                      </a:r>
                    </a:p>
                  </a:txBody>
                  <a:tcPr marL="9525" marR="9525" marT="9525" marB="0" anchor="b"/>
                </a:tc>
              </a:tr>
              <a:tr h="235663">
                <a:tc>
                  <a:txBody>
                    <a:bodyPr/>
                    <a:lstStyle/>
                    <a:p>
                      <a:pPr algn="r" fontAlgn="b"/>
                      <a:r>
                        <a:rPr lang="en-US" sz="1600" b="0" i="0" u="none" strike="noStrike" dirty="0">
                          <a:solidFill>
                            <a:srgbClr val="000000"/>
                          </a:solidFill>
                          <a:effectLst/>
                          <a:latin typeface="Calibri"/>
                        </a:rPr>
                        <a:t>15:35</a:t>
                      </a:r>
                    </a:p>
                  </a:txBody>
                  <a:tcPr marL="9525" marR="9525" marT="9525" marB="0" anchor="b"/>
                </a:tc>
                <a:tc>
                  <a:txBody>
                    <a:bodyPr/>
                    <a:lstStyle/>
                    <a:p>
                      <a:pPr algn="r" fontAlgn="b"/>
                      <a:r>
                        <a:rPr lang="en-US" sz="1600" b="0" i="0" u="none" strike="noStrike" dirty="0">
                          <a:solidFill>
                            <a:srgbClr val="000000"/>
                          </a:solidFill>
                          <a:effectLst/>
                          <a:latin typeface="Calibri"/>
                        </a:rPr>
                        <a:t>            69.42 </a:t>
                      </a:r>
                    </a:p>
                  </a:txBody>
                  <a:tcPr marL="9525" marR="9525" marT="9525" marB="0" anchor="b"/>
                </a:tc>
              </a:tr>
              <a:tr h="235663">
                <a:tc>
                  <a:txBody>
                    <a:bodyPr/>
                    <a:lstStyle/>
                    <a:p>
                      <a:pPr algn="r" fontAlgn="b"/>
                      <a:r>
                        <a:rPr lang="en-US" sz="1600" b="0" i="0" u="none" strike="noStrike">
                          <a:solidFill>
                            <a:srgbClr val="000000"/>
                          </a:solidFill>
                          <a:effectLst/>
                          <a:latin typeface="Calibri"/>
                        </a:rPr>
                        <a:t>15:40</a:t>
                      </a:r>
                    </a:p>
                  </a:txBody>
                  <a:tcPr marL="9525" marR="9525" marT="9525" marB="0" anchor="b"/>
                </a:tc>
                <a:tc>
                  <a:txBody>
                    <a:bodyPr/>
                    <a:lstStyle/>
                    <a:p>
                      <a:pPr algn="r" fontAlgn="b"/>
                      <a:r>
                        <a:rPr lang="en-US" sz="1600" b="0" i="0" u="none" strike="noStrike" dirty="0">
                          <a:solidFill>
                            <a:srgbClr val="000000"/>
                          </a:solidFill>
                          <a:effectLst/>
                          <a:latin typeface="Calibri"/>
                        </a:rPr>
                        <a:t>            71.33 </a:t>
                      </a:r>
                    </a:p>
                  </a:txBody>
                  <a:tcPr marL="9525" marR="9525" marT="9525" marB="0" anchor="b"/>
                </a:tc>
              </a:tr>
              <a:tr h="235663">
                <a:tc>
                  <a:txBody>
                    <a:bodyPr/>
                    <a:lstStyle/>
                    <a:p>
                      <a:pPr algn="r" fontAlgn="b"/>
                      <a:r>
                        <a:rPr lang="en-US" sz="1600" b="0" i="0" u="none" strike="noStrike">
                          <a:solidFill>
                            <a:srgbClr val="000000"/>
                          </a:solidFill>
                          <a:effectLst/>
                          <a:latin typeface="Calibri"/>
                        </a:rPr>
                        <a:t>15:45</a:t>
                      </a:r>
                    </a:p>
                  </a:txBody>
                  <a:tcPr marL="9525" marR="9525" marT="9525" marB="0" anchor="b"/>
                </a:tc>
                <a:tc>
                  <a:txBody>
                    <a:bodyPr/>
                    <a:lstStyle/>
                    <a:p>
                      <a:pPr algn="r" fontAlgn="b"/>
                      <a:r>
                        <a:rPr lang="en-US" sz="1600" b="0" i="0" u="none" strike="noStrike" dirty="0">
                          <a:solidFill>
                            <a:srgbClr val="000000"/>
                          </a:solidFill>
                          <a:effectLst/>
                          <a:latin typeface="Calibri"/>
                        </a:rPr>
                        <a:t>            73.13 </a:t>
                      </a:r>
                    </a:p>
                  </a:txBody>
                  <a:tcPr marL="9525" marR="9525" marT="9525" marB="0" anchor="b"/>
                </a:tc>
              </a:tr>
              <a:tr h="235663">
                <a:tc>
                  <a:txBody>
                    <a:bodyPr/>
                    <a:lstStyle/>
                    <a:p>
                      <a:pPr algn="r" fontAlgn="b"/>
                      <a:r>
                        <a:rPr lang="en-US" sz="1600" b="0" i="0" u="none" strike="noStrike">
                          <a:solidFill>
                            <a:srgbClr val="000000"/>
                          </a:solidFill>
                          <a:effectLst/>
                          <a:latin typeface="Calibri"/>
                        </a:rPr>
                        <a:t>15:50</a:t>
                      </a:r>
                    </a:p>
                  </a:txBody>
                  <a:tcPr marL="9525" marR="9525" marT="9525" marB="0" anchor="b"/>
                </a:tc>
                <a:tc>
                  <a:txBody>
                    <a:bodyPr/>
                    <a:lstStyle/>
                    <a:p>
                      <a:pPr algn="r" fontAlgn="b"/>
                      <a:r>
                        <a:rPr lang="en-US" sz="1600" b="0" i="0" u="none" strike="noStrike" dirty="0">
                          <a:solidFill>
                            <a:srgbClr val="000000"/>
                          </a:solidFill>
                          <a:effectLst/>
                          <a:latin typeface="Calibri"/>
                        </a:rPr>
                        <a:t>            75.80 </a:t>
                      </a:r>
                    </a:p>
                  </a:txBody>
                  <a:tcPr marL="9525" marR="9525" marT="9525" marB="0" anchor="b"/>
                </a:tc>
              </a:tr>
              <a:tr h="235663">
                <a:tc>
                  <a:txBody>
                    <a:bodyPr/>
                    <a:lstStyle/>
                    <a:p>
                      <a:pPr algn="r" fontAlgn="b"/>
                      <a:r>
                        <a:rPr lang="en-US" sz="1600" b="0" i="0" u="none" strike="noStrike">
                          <a:solidFill>
                            <a:srgbClr val="000000"/>
                          </a:solidFill>
                          <a:effectLst/>
                          <a:latin typeface="Calibri"/>
                        </a:rPr>
                        <a:t>15:55</a:t>
                      </a:r>
                    </a:p>
                  </a:txBody>
                  <a:tcPr marL="9525" marR="9525" marT="9525" marB="0" anchor="b"/>
                </a:tc>
                <a:tc>
                  <a:txBody>
                    <a:bodyPr/>
                    <a:lstStyle/>
                    <a:p>
                      <a:pPr algn="r" fontAlgn="b"/>
                      <a:r>
                        <a:rPr lang="en-US" sz="1600" b="0" i="0" u="none" strike="noStrike" dirty="0">
                          <a:solidFill>
                            <a:srgbClr val="000000"/>
                          </a:solidFill>
                          <a:effectLst/>
                          <a:latin typeface="Calibri"/>
                        </a:rPr>
                        <a:t>            79.34 </a:t>
                      </a:r>
                    </a:p>
                  </a:txBody>
                  <a:tcPr marL="9525" marR="9525" marT="9525" marB="0" anchor="b"/>
                </a:tc>
              </a:tr>
              <a:tr h="235663">
                <a:tc>
                  <a:txBody>
                    <a:bodyPr/>
                    <a:lstStyle/>
                    <a:p>
                      <a:pPr algn="r" fontAlgn="b"/>
                      <a:r>
                        <a:rPr lang="en-US" sz="1600" b="0" i="0" u="none" strike="noStrike">
                          <a:solidFill>
                            <a:srgbClr val="000000"/>
                          </a:solidFill>
                          <a:effectLst/>
                          <a:latin typeface="Calibri"/>
                        </a:rPr>
                        <a:t>16:00</a:t>
                      </a:r>
                    </a:p>
                  </a:txBody>
                  <a:tcPr marL="9525" marR="9525" marT="9525" marB="0" anchor="b"/>
                </a:tc>
                <a:tc>
                  <a:txBody>
                    <a:bodyPr/>
                    <a:lstStyle/>
                    <a:p>
                      <a:pPr algn="r" fontAlgn="b"/>
                      <a:r>
                        <a:rPr lang="en-US" sz="1600" b="0" i="0" u="none" strike="noStrike" dirty="0">
                          <a:solidFill>
                            <a:srgbClr val="000000"/>
                          </a:solidFill>
                          <a:effectLst/>
                          <a:latin typeface="Calibri"/>
                        </a:rPr>
                        <a:t>          100.00 </a:t>
                      </a:r>
                    </a:p>
                  </a:txBody>
                  <a:tcPr marL="9525" marR="9525" marT="9525" marB="0" anchor="b"/>
                </a:tc>
              </a:tr>
            </a:tbl>
          </a:graphicData>
        </a:graphic>
      </p:graphicFrame>
    </p:spTree>
    <p:extLst>
      <p:ext uri="{BB962C8B-B14F-4D97-AF65-F5344CB8AC3E}">
        <p14:creationId xmlns:p14="http://schemas.microsoft.com/office/powerpoint/2010/main" val="4346260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844824"/>
            <a:ext cx="4536504"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Stock historical volume profile seems a </a:t>
            </a:r>
            <a:r>
              <a:rPr lang="en-US" sz="1600" b="1" dirty="0" smtClean="0">
                <a:solidFill>
                  <a:srgbClr val="0070C0"/>
                </a:solidFill>
              </a:rPr>
              <a:t>good proxy </a:t>
            </a:r>
            <a:r>
              <a:rPr lang="en-US" sz="1600" dirty="0" smtClean="0"/>
              <a:t>to </a:t>
            </a:r>
            <a:r>
              <a:rPr lang="en-US" sz="1600" b="1" dirty="0" smtClean="0">
                <a:solidFill>
                  <a:srgbClr val="0070C0"/>
                </a:solidFill>
              </a:rPr>
              <a:t>predict the current day volume pattern</a:t>
            </a:r>
            <a:r>
              <a:rPr lang="en-US" sz="1600" dirty="0" smtClean="0"/>
              <a:t>. Should every stocks has its own volume profile?</a:t>
            </a:r>
          </a:p>
        </p:txBody>
      </p:sp>
      <p:sp>
        <p:nvSpPr>
          <p:cNvPr id="8" name="Content Placeholder 1"/>
          <p:cNvSpPr txBox="1">
            <a:spLocks/>
          </p:cNvSpPr>
          <p:nvPr/>
        </p:nvSpPr>
        <p:spPr>
          <a:xfrm>
            <a:off x="395536" y="3770387"/>
            <a:ext cx="7992888" cy="26109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b="1" dirty="0" smtClean="0">
                <a:solidFill>
                  <a:srgbClr val="0070C0"/>
                </a:solidFill>
              </a:rPr>
              <a:t>Not</a:t>
            </a:r>
            <a:r>
              <a:rPr lang="en-US" sz="1600" dirty="0" smtClean="0"/>
              <a:t> every stocks should have an individual stock volume profile</a:t>
            </a:r>
          </a:p>
          <a:p>
            <a:pPr marL="0" indent="0"/>
            <a:endParaRPr lang="en-US" sz="1600" dirty="0" smtClean="0"/>
          </a:p>
          <a:p>
            <a:pPr>
              <a:buFont typeface="Arial" panose="020B0604020202020204" pitchFamily="34" charset="0"/>
              <a:buChar char="•"/>
            </a:pPr>
            <a:r>
              <a:rPr lang="en-US" sz="1600" dirty="0" smtClean="0"/>
              <a:t>Only stocks that exhibit </a:t>
            </a:r>
            <a:r>
              <a:rPr lang="en-US" sz="1600" b="1" dirty="0" smtClean="0">
                <a:solidFill>
                  <a:srgbClr val="0070C0"/>
                </a:solidFill>
              </a:rPr>
              <a:t>high correlation </a:t>
            </a:r>
            <a:r>
              <a:rPr lang="en-US" sz="1600" dirty="0" smtClean="0"/>
              <a:t>in daily volume patterns (It means those stocks exhibit relatively </a:t>
            </a:r>
            <a:r>
              <a:rPr lang="en-US" sz="1600" b="1" dirty="0" smtClean="0">
                <a:solidFill>
                  <a:srgbClr val="0070C0"/>
                </a:solidFill>
              </a:rPr>
              <a:t>consistent volume patterns</a:t>
            </a:r>
            <a:r>
              <a:rPr lang="en-US" sz="1600" dirty="0"/>
              <a:t>.</a:t>
            </a:r>
            <a:r>
              <a:rPr lang="en-US" sz="1600" dirty="0" smtClean="0"/>
              <a:t> Those stocks are usually the </a:t>
            </a:r>
            <a:r>
              <a:rPr lang="en-US" sz="1600" b="1" dirty="0" smtClean="0">
                <a:solidFill>
                  <a:srgbClr val="0070C0"/>
                </a:solidFill>
              </a:rPr>
              <a:t>liquid stocks </a:t>
            </a:r>
            <a:r>
              <a:rPr lang="en-US" sz="1600" dirty="0" smtClean="0"/>
              <a:t>(for example from stocks from Hang Seng Index)</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those stocks (usually mid-cap or illiquid stocks) that they do not have consistence volume profile, use </a:t>
            </a:r>
            <a:r>
              <a:rPr lang="en-US" sz="1600" b="1" dirty="0" smtClean="0">
                <a:solidFill>
                  <a:srgbClr val="0070C0"/>
                </a:solidFill>
              </a:rPr>
              <a:t>market volume profile</a:t>
            </a:r>
            <a:r>
              <a:rPr lang="en-US" sz="1600" dirty="0" smtClean="0"/>
              <a:t> or TWAP</a:t>
            </a:r>
          </a:p>
          <a:p>
            <a:endParaRPr lang="en-US" sz="1600" dirty="0" smtClean="0"/>
          </a:p>
        </p:txBody>
      </p:sp>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32" y="1618717"/>
            <a:ext cx="194421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474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u="sng" dirty="0" smtClean="0"/>
              <a:t>Order Placement</a:t>
            </a:r>
            <a:endParaRPr lang="en-US" sz="1600" b="1" u="sng" dirty="0"/>
          </a:p>
          <a:p>
            <a:pPr marL="0" indent="0"/>
            <a:r>
              <a:rPr lang="en-US" sz="1600" dirty="0" smtClean="0"/>
              <a:t>Once </a:t>
            </a:r>
            <a:r>
              <a:rPr lang="en-US" sz="1600" dirty="0"/>
              <a:t>there is a target working schedule from volume profile, the Algo will decide on </a:t>
            </a:r>
            <a:r>
              <a:rPr lang="en-US" sz="1600" b="1" dirty="0">
                <a:solidFill>
                  <a:srgbClr val="0070C0"/>
                </a:solidFill>
              </a:rPr>
              <a:t>how to place the orders (price and quantities) </a:t>
            </a:r>
            <a:r>
              <a:rPr lang="en-US" sz="1600" dirty="0"/>
              <a:t>to the exchange to achieve the schedule while getting the best possible price</a:t>
            </a:r>
            <a:r>
              <a:rPr lang="en-US" sz="1600" dirty="0" smtClean="0"/>
              <a:t>.</a:t>
            </a:r>
          </a:p>
        </p:txBody>
      </p:sp>
      <p:sp>
        <p:nvSpPr>
          <p:cNvPr id="6" name="Content Placeholder 1"/>
          <p:cNvSpPr txBox="1">
            <a:spLocks/>
          </p:cNvSpPr>
          <p:nvPr/>
        </p:nvSpPr>
        <p:spPr>
          <a:xfrm>
            <a:off x="395536" y="479715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Ahead </a:t>
            </a:r>
            <a:r>
              <a:rPr lang="en-US" sz="1600" b="1" dirty="0"/>
              <a:t>or behind Window</a:t>
            </a:r>
          </a:p>
          <a:p>
            <a:pPr>
              <a:buFont typeface="Arial" panose="020B0604020202020204" pitchFamily="34" charset="0"/>
              <a:buChar char="•"/>
            </a:pPr>
            <a:r>
              <a:rPr lang="en-US" sz="1600" dirty="0" smtClean="0"/>
              <a:t>Allows </a:t>
            </a:r>
            <a:r>
              <a:rPr lang="en-US" sz="1600" b="1" dirty="0" smtClean="0">
                <a:solidFill>
                  <a:srgbClr val="0070C0"/>
                </a:solidFill>
              </a:rPr>
              <a:t>2% to 5% deviate </a:t>
            </a:r>
            <a:r>
              <a:rPr lang="en-US" sz="1600" dirty="0" smtClean="0"/>
              <a:t>from the volume profile target. </a:t>
            </a:r>
          </a:p>
          <a:p>
            <a:pPr>
              <a:buFont typeface="Arial" panose="020B0604020202020204" pitchFamily="34" charset="0"/>
              <a:buChar char="•"/>
            </a:pPr>
            <a:r>
              <a:rPr lang="en-US" sz="1600" dirty="0"/>
              <a:t>The general idea is </a:t>
            </a:r>
            <a:r>
              <a:rPr lang="en-US" sz="1600" b="1" dirty="0">
                <a:solidFill>
                  <a:srgbClr val="0070C0"/>
                </a:solidFill>
              </a:rPr>
              <a:t>to start with passive order to improve the pricing and work progressively if the Algo is starting to get behind</a:t>
            </a:r>
            <a:r>
              <a:rPr lang="en-US" sz="1600" dirty="0"/>
              <a:t> the volume profile schedule</a:t>
            </a:r>
          </a:p>
          <a:p>
            <a:pPr>
              <a:buFont typeface="Arial" panose="020B0604020202020204" pitchFamily="34" charset="0"/>
              <a:buChar char="•"/>
            </a:pPr>
            <a:r>
              <a:rPr lang="en-US" sz="1600" dirty="0" smtClean="0"/>
              <a:t>The </a:t>
            </a:r>
            <a:r>
              <a:rPr lang="en-US" sz="1600" dirty="0"/>
              <a:t>windows size depends on the </a:t>
            </a:r>
            <a:r>
              <a:rPr lang="en-US" sz="1600" b="1" dirty="0">
                <a:solidFill>
                  <a:srgbClr val="0070C0"/>
                </a:solidFill>
              </a:rPr>
              <a:t>price </a:t>
            </a:r>
            <a:r>
              <a:rPr lang="en-US" sz="1600" b="1" dirty="0" smtClean="0">
                <a:solidFill>
                  <a:srgbClr val="0070C0"/>
                </a:solidFill>
              </a:rPr>
              <a:t>volatility </a:t>
            </a:r>
            <a:r>
              <a:rPr lang="en-US" sz="1600" b="1" dirty="0" smtClean="0">
                <a:solidFill>
                  <a:srgbClr val="FF0000"/>
                </a:solidFill>
                <a:sym typeface="Wingdings" panose="05000000000000000000" pitchFamily="2" charset="2"/>
              </a:rPr>
              <a:t> How ? </a:t>
            </a:r>
            <a:r>
              <a:rPr lang="en-US" sz="1600" dirty="0" smtClean="0">
                <a:sym typeface="Wingdings" panose="05000000000000000000" pitchFamily="2" charset="2"/>
              </a:rPr>
              <a:t>(Hints: aim at </a:t>
            </a:r>
            <a:r>
              <a:rPr lang="en-US" sz="1600" b="1" dirty="0" smtClean="0">
                <a:solidFill>
                  <a:srgbClr val="0070C0"/>
                </a:solidFill>
                <a:sym typeface="Wingdings" panose="05000000000000000000" pitchFamily="2" charset="2"/>
              </a:rPr>
              <a:t>consistent</a:t>
            </a:r>
            <a:r>
              <a:rPr lang="en-US" sz="1600" dirty="0" smtClean="0">
                <a:sym typeface="Wingdings" panose="05000000000000000000" pitchFamily="2" charset="2"/>
              </a:rPr>
              <a:t> performance)</a:t>
            </a:r>
            <a:endParaRPr lang="en-US" sz="1600" dirty="0" smtClean="0"/>
          </a:p>
        </p:txBody>
      </p:sp>
      <p:sp>
        <p:nvSpPr>
          <p:cNvPr id="2" name="AutoShape 2" descr="sliding window carto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liding window cartoon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996952"/>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Arrow 7"/>
          <p:cNvSpPr/>
          <p:nvPr/>
        </p:nvSpPr>
        <p:spPr>
          <a:xfrm>
            <a:off x="5249776" y="35924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0" name="Left Arrow 9"/>
          <p:cNvSpPr/>
          <p:nvPr/>
        </p:nvSpPr>
        <p:spPr>
          <a:xfrm>
            <a:off x="2123728" y="3573016"/>
            <a:ext cx="1080120"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Tree>
    <p:extLst>
      <p:ext uri="{BB962C8B-B14F-4D97-AF65-F5344CB8AC3E}">
        <p14:creationId xmlns:p14="http://schemas.microsoft.com/office/powerpoint/2010/main" val="415592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Order Book </a:t>
            </a:r>
            <a:r>
              <a:rPr lang="en-US" sz="1600" b="1" u="sng" dirty="0"/>
              <a:t>Imbalance</a:t>
            </a:r>
            <a:r>
              <a:rPr lang="en-US" sz="1600" dirty="0"/>
              <a:t> </a:t>
            </a:r>
          </a:p>
          <a:p>
            <a:r>
              <a:rPr lang="en-US" sz="1600" dirty="0"/>
              <a:t>The </a:t>
            </a:r>
            <a:r>
              <a:rPr lang="en-US" sz="1600" b="1" dirty="0">
                <a:solidFill>
                  <a:srgbClr val="0070C0"/>
                </a:solidFill>
              </a:rPr>
              <a:t>ratio between the bid and ask size</a:t>
            </a:r>
            <a:r>
              <a:rPr lang="en-US" sz="1600" dirty="0"/>
              <a:t>. We can take into account the first few levels (for example 3 levels) of the order book while the top level of the book will have higher weighting. </a:t>
            </a:r>
          </a:p>
          <a:p>
            <a:endParaRPr lang="en-US" sz="1600" dirty="0" smtClean="0"/>
          </a:p>
          <a:p>
            <a:r>
              <a:rPr lang="en-US" sz="1600" dirty="0" smtClean="0"/>
              <a:t>For </a:t>
            </a:r>
            <a:r>
              <a:rPr lang="en-US" sz="1600" dirty="0"/>
              <a:t>buying order, if the bid size is much larger than the ask size, like the example below, the VWAP Algo should be more willing to trade aggressively as the price is more likely to go up rather than down. Vice versa, if the Ask size is larger, the Algo should wait more patiently.</a:t>
            </a:r>
          </a:p>
          <a:p>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719699108"/>
              </p:ext>
            </p:extLst>
          </p:nvPr>
        </p:nvGraphicFramePr>
        <p:xfrm>
          <a:off x="2195736" y="4467989"/>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a:effectLst/>
                        </a:rPr>
                        <a:t>1,000,000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500,000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9.8</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271259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5202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Order Running VWAP price vs Current Market Price</a:t>
            </a:r>
          </a:p>
          <a:p>
            <a:r>
              <a:rPr lang="en-US" sz="1600" dirty="0"/>
              <a:t>During trading, the Algo will </a:t>
            </a:r>
            <a:r>
              <a:rPr lang="en-US" sz="1600" b="1" dirty="0">
                <a:solidFill>
                  <a:srgbClr val="0070C0"/>
                </a:solidFill>
              </a:rPr>
              <a:t>compare the order running VWAP price to the current market price</a:t>
            </a:r>
            <a:r>
              <a:rPr lang="en-US" sz="1600" dirty="0"/>
              <a:t>. If the </a:t>
            </a:r>
            <a:r>
              <a:rPr lang="en-US" sz="1600" b="1" dirty="0">
                <a:solidFill>
                  <a:srgbClr val="0070C0"/>
                </a:solidFill>
              </a:rPr>
              <a:t>current market price is better than the VWAP price, the Algo should be more aggressive </a:t>
            </a:r>
            <a:r>
              <a:rPr lang="en-US" sz="1600" dirty="0"/>
              <a:t>to execute as it will improve the overall VWAP pricing. </a:t>
            </a:r>
          </a:p>
          <a:p>
            <a:endParaRPr lang="en-US" sz="1600" dirty="0" smtClean="0"/>
          </a:p>
          <a:p>
            <a:r>
              <a:rPr lang="en-US" sz="1600" dirty="0" smtClean="0"/>
              <a:t>For </a:t>
            </a:r>
            <a:r>
              <a:rPr lang="en-US" sz="1600" dirty="0"/>
              <a:t>example, if the Buy Order running VWAP Price is 9.9, and the current market is offering at 9.6 (shown in the order book below), the Algo should be more active to take offer at 9.6 now.</a:t>
            </a:r>
            <a:endParaRPr lang="en-US" sz="1600" dirty="0" smtClean="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344747982"/>
              </p:ext>
            </p:extLst>
          </p:nvPr>
        </p:nvGraphicFramePr>
        <p:xfrm>
          <a:off x="2195736" y="4437112"/>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506177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Approach</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a:t>Interactive</a:t>
            </a:r>
          </a:p>
          <a:p>
            <a:pPr lvl="1"/>
            <a:r>
              <a:rPr lang="en-US" sz="1800" dirty="0"/>
              <a:t>Feedback &amp; Discussions &amp; Sharing &amp; Have </a:t>
            </a:r>
            <a:r>
              <a:rPr lang="en-US" sz="1800" dirty="0" smtClean="0"/>
              <a:t>fun</a:t>
            </a:r>
          </a:p>
          <a:p>
            <a:pPr lvl="1"/>
            <a:r>
              <a:rPr lang="en-US" sz="1800" dirty="0"/>
              <a:t>Class </a:t>
            </a:r>
            <a:r>
              <a:rPr lang="en-US" sz="1800" dirty="0" smtClean="0"/>
              <a:t>Website</a:t>
            </a:r>
          </a:p>
          <a:p>
            <a:pPr lvl="1"/>
            <a:r>
              <a:rPr lang="en-US" sz="1800" dirty="0" smtClean="0"/>
              <a:t>Code examples </a:t>
            </a:r>
            <a:r>
              <a:rPr lang="en-US" sz="1800" dirty="0"/>
              <a:t>via </a:t>
            </a:r>
            <a:r>
              <a:rPr lang="en-US" sz="1800" dirty="0">
                <a:hlinkClick r:id="rId2"/>
              </a:rPr>
              <a:t>Google </a:t>
            </a:r>
            <a:r>
              <a:rPr lang="en-US" sz="1800" dirty="0" err="1">
                <a:hlinkClick r:id="rId2"/>
              </a:rPr>
              <a:t>Colab</a:t>
            </a:r>
            <a:r>
              <a:rPr lang="en-US" sz="1800" dirty="0">
                <a:hlinkClick r:id="rId2"/>
              </a:rPr>
              <a:t> </a:t>
            </a:r>
            <a:r>
              <a:rPr lang="en-US" sz="1800" dirty="0"/>
              <a:t>(cloud-based programming)</a:t>
            </a:r>
          </a:p>
          <a:p>
            <a:pPr lvl="1"/>
            <a:endParaRPr lang="en-US" sz="1800" dirty="0"/>
          </a:p>
          <a:p>
            <a:pPr>
              <a:buFont typeface="Arial" panose="020B0604020202020204" pitchFamily="34" charset="0"/>
              <a:buChar char="•"/>
            </a:pPr>
            <a:r>
              <a:rPr lang="en-US" sz="1800" b="1" dirty="0" smtClean="0"/>
              <a:t>Industry </a:t>
            </a:r>
            <a:r>
              <a:rPr lang="en-US" sz="1800" b="1" dirty="0"/>
              <a:t>Experience Sharing</a:t>
            </a:r>
          </a:p>
          <a:p>
            <a:pPr lvl="1"/>
            <a:r>
              <a:rPr lang="en-US" sz="1800" dirty="0"/>
              <a:t>Electronic Trading Desk</a:t>
            </a:r>
          </a:p>
          <a:p>
            <a:pPr lvl="1"/>
            <a:r>
              <a:rPr lang="en-US" sz="1800" dirty="0"/>
              <a:t>Algo Trading Strategies</a:t>
            </a:r>
          </a:p>
          <a:p>
            <a:pPr lvl="1"/>
            <a:r>
              <a:rPr lang="en-US" sz="1800" dirty="0"/>
              <a:t>How big firms trade </a:t>
            </a:r>
            <a:r>
              <a:rPr lang="en-US" sz="1800" dirty="0" smtClean="0"/>
              <a:t>stocks</a:t>
            </a:r>
          </a:p>
          <a:p>
            <a:pPr lvl="1"/>
            <a:endParaRPr lang="en-US" sz="1800" dirty="0"/>
          </a:p>
          <a:p>
            <a:pPr marL="342900" lvl="1" indent="-342900">
              <a:buClrTx/>
              <a:buFont typeface="Arial" panose="020B0604020202020204" pitchFamily="34" charset="0"/>
              <a:buChar char="•"/>
            </a:pPr>
            <a:r>
              <a:rPr lang="en-US" sz="1800" b="1" dirty="0"/>
              <a:t>Big Data and AI </a:t>
            </a:r>
            <a:r>
              <a:rPr lang="en-US" sz="1800" b="1" dirty="0" smtClean="0"/>
              <a:t>Startup Experience </a:t>
            </a:r>
            <a:r>
              <a:rPr lang="en-US" sz="1800" b="1" dirty="0"/>
              <a:t>Sharing</a:t>
            </a:r>
          </a:p>
          <a:p>
            <a:pPr lvl="1">
              <a:buFont typeface="Arial" panose="020B0604020202020204" pitchFamily="34" charset="0"/>
              <a:buChar char="•"/>
            </a:pPr>
            <a:r>
              <a:rPr lang="en-US" sz="1800" dirty="0"/>
              <a:t>Workflow on research and trading</a:t>
            </a:r>
          </a:p>
          <a:p>
            <a:pPr lvl="1">
              <a:buFont typeface="Arial" panose="020B0604020202020204" pitchFamily="34" charset="0"/>
              <a:buChar char="•"/>
            </a:pPr>
            <a:r>
              <a:rPr lang="en-US" sz="1800" dirty="0"/>
              <a:t>Challenges in building profitable AI quant trading models</a:t>
            </a:r>
          </a:p>
          <a:p>
            <a:pPr lvl="1"/>
            <a:endParaRPr lang="en-US" sz="1800" dirty="0"/>
          </a:p>
        </p:txBody>
      </p:sp>
    </p:spTree>
    <p:extLst>
      <p:ext uri="{BB962C8B-B14F-4D97-AF65-F5344CB8AC3E}">
        <p14:creationId xmlns:p14="http://schemas.microsoft.com/office/powerpoint/2010/main" val="8146393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smtClean="0"/>
              <a:t>Bid/Ask Spread</a:t>
            </a:r>
            <a:endParaRPr lang="en-US" sz="1600" b="1" u="sng" dirty="0"/>
          </a:p>
          <a:p>
            <a:r>
              <a:rPr lang="en-US" sz="1600" dirty="0" smtClean="0"/>
              <a:t>Bid/Ask spread is the </a:t>
            </a:r>
            <a:r>
              <a:rPr lang="en-US" sz="1600" b="1" dirty="0" smtClean="0">
                <a:solidFill>
                  <a:srgbClr val="0070C0"/>
                </a:solidFill>
              </a:rPr>
              <a:t>price different between bid and ask</a:t>
            </a:r>
            <a:r>
              <a:rPr lang="en-US" sz="1600" dirty="0" smtClean="0"/>
              <a:t>. It is the </a:t>
            </a:r>
            <a:r>
              <a:rPr lang="en-US" sz="1600" b="1" dirty="0" smtClean="0">
                <a:solidFill>
                  <a:srgbClr val="0070C0"/>
                </a:solidFill>
              </a:rPr>
              <a:t>transaction cost </a:t>
            </a:r>
            <a:r>
              <a:rPr lang="en-US" sz="1600" dirty="0" smtClean="0"/>
              <a:t>when Algo crossing the spread to get </a:t>
            </a:r>
            <a:r>
              <a:rPr lang="en-US" sz="1600" b="1" dirty="0" smtClean="0">
                <a:solidFill>
                  <a:srgbClr val="0070C0"/>
                </a:solidFill>
              </a:rPr>
              <a:t>immediate executions</a:t>
            </a:r>
            <a:r>
              <a:rPr lang="en-US" sz="1600" dirty="0" smtClean="0"/>
              <a:t>. </a:t>
            </a:r>
          </a:p>
          <a:p>
            <a:endParaRPr lang="en-US" sz="1600" dirty="0"/>
          </a:p>
          <a:p>
            <a:r>
              <a:rPr lang="en-US" sz="1600" b="1" dirty="0" smtClean="0"/>
              <a:t>Example</a:t>
            </a:r>
            <a:r>
              <a:rPr lang="en-US" sz="1600" dirty="0" smtClean="0"/>
              <a:t>: when the Bid/Ask is wide (</a:t>
            </a:r>
            <a:r>
              <a:rPr lang="en-US" sz="1600" b="1" dirty="0" smtClean="0">
                <a:solidFill>
                  <a:srgbClr val="00B050"/>
                </a:solidFill>
              </a:rPr>
              <a:t>how to determine it’s wide or not</a:t>
            </a:r>
            <a:r>
              <a:rPr lang="en-US" sz="1600" dirty="0" smtClean="0"/>
              <a:t>?), the Algo should </a:t>
            </a:r>
            <a:r>
              <a:rPr lang="en-US" sz="1600" b="1" dirty="0" smtClean="0">
                <a:solidFill>
                  <a:srgbClr val="0070C0"/>
                </a:solidFill>
              </a:rPr>
              <a:t>wait more patiently </a:t>
            </a:r>
            <a:r>
              <a:rPr lang="en-US" sz="1600" dirty="0" smtClean="0"/>
              <a:t>for the spread to be narrowed and avoid crossing the spread at this moment. Alternatively, Algo can </a:t>
            </a:r>
            <a:r>
              <a:rPr lang="en-US" sz="1600" b="1" dirty="0" smtClean="0">
                <a:solidFill>
                  <a:srgbClr val="0070C0"/>
                </a:solidFill>
              </a:rPr>
              <a:t>send the orders between the bid/ask price </a:t>
            </a:r>
            <a:r>
              <a:rPr lang="en-US" sz="1600" dirty="0" smtClean="0"/>
              <a:t>to narrow the spread by itself.</a:t>
            </a:r>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14654990"/>
              </p:ext>
            </p:extLst>
          </p:nvPr>
        </p:nvGraphicFramePr>
        <p:xfrm>
          <a:off x="2195736" y="428177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20,000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9.9</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dirty="0" smtClean="0">
                          <a:effectLst/>
                        </a:rPr>
                        <a:t>60,000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9.4</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smtClean="0">
                          <a:effectLst/>
                        </a:rPr>
                        <a:t>70,000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smtClean="0">
                          <a:effectLst/>
                        </a:rPr>
                        <a:t>10.1</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TextBox 1"/>
          <p:cNvSpPr txBox="1"/>
          <p:nvPr/>
        </p:nvSpPr>
        <p:spPr>
          <a:xfrm>
            <a:off x="2915816" y="5826750"/>
            <a:ext cx="2322944" cy="338554"/>
          </a:xfrm>
          <a:prstGeom prst="rect">
            <a:avLst/>
          </a:prstGeom>
          <a:noFill/>
        </p:spPr>
        <p:txBody>
          <a:bodyPr wrap="none" rtlCol="0">
            <a:spAutoFit/>
          </a:bodyPr>
          <a:lstStyle/>
          <a:p>
            <a:r>
              <a:rPr lang="en-US" sz="1600" dirty="0" smtClean="0"/>
              <a:t>Assume Tick Size = 0.1</a:t>
            </a:r>
            <a:endParaRPr lang="en-US" sz="1600" dirty="0"/>
          </a:p>
        </p:txBody>
      </p:sp>
    </p:spTree>
    <p:extLst>
      <p:ext uri="{BB962C8B-B14F-4D97-AF65-F5344CB8AC3E}">
        <p14:creationId xmlns:p14="http://schemas.microsoft.com/office/powerpoint/2010/main" val="9429171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20162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Each individual factor is simple but put it altogether would require tuning and back test</a:t>
            </a:r>
          </a:p>
          <a:p>
            <a:pPr>
              <a:buFont typeface="Arial" panose="020B0604020202020204" pitchFamily="34" charset="0"/>
              <a:buChar char="•"/>
            </a:pPr>
            <a:r>
              <a:rPr lang="en-US" sz="1800" b="1" dirty="0">
                <a:solidFill>
                  <a:srgbClr val="0070C0"/>
                </a:solidFill>
              </a:rPr>
              <a:t>Weighting</a:t>
            </a:r>
            <a:r>
              <a:rPr lang="en-US" sz="1800" dirty="0" smtClean="0"/>
              <a:t> and </a:t>
            </a:r>
            <a:r>
              <a:rPr lang="en-US" sz="1800" b="1" dirty="0" smtClean="0">
                <a:solidFill>
                  <a:srgbClr val="0070C0"/>
                </a:solidFill>
              </a:rPr>
              <a:t>clustering</a:t>
            </a:r>
            <a:r>
              <a:rPr lang="en-US" sz="1800" dirty="0" smtClean="0">
                <a:solidFill>
                  <a:srgbClr val="0070C0"/>
                </a:solidFill>
              </a:rPr>
              <a:t> </a:t>
            </a:r>
            <a:r>
              <a:rPr lang="en-US" sz="1800" dirty="0" smtClean="0"/>
              <a:t>are common techniques </a:t>
            </a:r>
          </a:p>
          <a:p>
            <a:endParaRPr lang="en-US" sz="1800" dirty="0"/>
          </a:p>
          <a:p>
            <a:endParaRPr lang="en-US" sz="1800" dirty="0" smtClean="0"/>
          </a:p>
          <a:p>
            <a:pPr lvl="0"/>
            <a:r>
              <a:rPr lang="en-US" sz="1800" dirty="0" smtClean="0"/>
              <a:t> </a:t>
            </a:r>
            <a:endParaRPr lang="en-US" sz="1800" dirty="0"/>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42" y="3284984"/>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73323"/>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11759" y="5839423"/>
            <a:ext cx="4182555" cy="338554"/>
          </a:xfrm>
          <a:prstGeom prst="rect">
            <a:avLst/>
          </a:prstGeom>
          <a:noFill/>
        </p:spPr>
        <p:txBody>
          <a:bodyPr wrap="none" rtlCol="0">
            <a:spAutoFit/>
          </a:bodyPr>
          <a:lstStyle/>
          <a:p>
            <a:r>
              <a:rPr lang="en-US" sz="1600" b="1" i="1" dirty="0" smtClean="0"/>
              <a:t>Source</a:t>
            </a:r>
            <a:r>
              <a:rPr lang="en-US" sz="1600" i="1" dirty="0" smtClean="0"/>
              <a:t>: Goldman Sachs Securities Division</a:t>
            </a:r>
            <a:endParaRPr lang="en-US" sz="1600" i="1" dirty="0"/>
          </a:p>
        </p:txBody>
      </p:sp>
    </p:spTree>
    <p:extLst>
      <p:ext uri="{BB962C8B-B14F-4D97-AF65-F5344CB8AC3E}">
        <p14:creationId xmlns:p14="http://schemas.microsoft.com/office/powerpoint/2010/main" val="2030381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4248472" cy="48965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pPr marL="0" indent="0"/>
            <a:r>
              <a:rPr lang="en-US" sz="1600" dirty="0" smtClean="0"/>
              <a:t>One VWAP Algo order </a:t>
            </a:r>
            <a:r>
              <a:rPr lang="en-US" sz="1600" b="1" dirty="0" smtClean="0">
                <a:solidFill>
                  <a:srgbClr val="0070C0"/>
                </a:solidFill>
              </a:rPr>
              <a:t>manages many Child </a:t>
            </a:r>
            <a:r>
              <a:rPr lang="en-US" sz="1600" dirty="0" smtClean="0"/>
              <a:t>(Exchange) orders.</a:t>
            </a:r>
          </a:p>
          <a:p>
            <a:pPr marL="0" indent="0"/>
            <a:endParaRPr lang="en-US" sz="1600" dirty="0" smtClean="0"/>
          </a:p>
          <a:p>
            <a:pPr marL="0" indent="0"/>
            <a:r>
              <a:rPr lang="en-US" sz="1600" dirty="0" smtClean="0"/>
              <a:t>If Algo needs to send 3,000 </a:t>
            </a:r>
            <a:r>
              <a:rPr lang="en-US" sz="1600" dirty="0" err="1" smtClean="0"/>
              <a:t>Qty</a:t>
            </a:r>
            <a:r>
              <a:rPr lang="en-US" sz="1600" dirty="0" smtClean="0"/>
              <a:t> to the exchange. Which one is preferred?</a:t>
            </a:r>
          </a:p>
          <a:p>
            <a:pPr marL="285750" indent="-285750">
              <a:buFont typeface="Arial" panose="020B0604020202020204" pitchFamily="34" charset="0"/>
              <a:buChar char="•"/>
            </a:pPr>
            <a:r>
              <a:rPr lang="en-US" sz="1600" dirty="0" smtClean="0"/>
              <a:t>1 order x 3,000 QTY</a:t>
            </a:r>
          </a:p>
          <a:p>
            <a:pPr marL="285750" indent="-285750">
              <a:buFont typeface="Arial" panose="020B0604020202020204" pitchFamily="34" charset="0"/>
              <a:buChar char="•"/>
            </a:pPr>
            <a:r>
              <a:rPr lang="en-US" sz="1600" dirty="0" smtClean="0"/>
              <a:t>3 orders x 1,000 QTY</a:t>
            </a:r>
            <a:endParaRPr lang="en-US" sz="1600" dirty="0"/>
          </a:p>
          <a:p>
            <a:pPr marL="0" indent="0"/>
            <a:endParaRPr lang="en-US" sz="1600" dirty="0" smtClean="0"/>
          </a:p>
          <a:p>
            <a:pPr marL="0" indent="0"/>
            <a:endParaRPr lang="en-US" sz="1600" dirty="0" smtClean="0"/>
          </a:p>
          <a:p>
            <a:pPr marL="0" indent="0"/>
            <a:r>
              <a:rPr lang="en-US" sz="1400" b="1" u="sng" dirty="0" smtClean="0"/>
              <a:t>Queue sizes</a:t>
            </a:r>
            <a:r>
              <a:rPr lang="en-US" sz="1400" dirty="0" smtClean="0"/>
              <a:t>: When </a:t>
            </a:r>
            <a:r>
              <a:rPr lang="en-US" sz="1400" b="1" dirty="0" smtClean="0">
                <a:solidFill>
                  <a:srgbClr val="0070C0"/>
                </a:solidFill>
              </a:rPr>
              <a:t>queue </a:t>
            </a:r>
            <a:r>
              <a:rPr lang="en-US" sz="1400" b="1" dirty="0">
                <a:solidFill>
                  <a:srgbClr val="0070C0"/>
                </a:solidFill>
              </a:rPr>
              <a:t>size is large, </a:t>
            </a:r>
            <a:r>
              <a:rPr lang="en-US" sz="1400" b="1" dirty="0" smtClean="0">
                <a:solidFill>
                  <a:srgbClr val="0070C0"/>
                </a:solidFill>
              </a:rPr>
              <a:t>send 1 x </a:t>
            </a:r>
            <a:r>
              <a:rPr lang="en-US" sz="1400" b="1" dirty="0">
                <a:solidFill>
                  <a:srgbClr val="0070C0"/>
                </a:solidFill>
              </a:rPr>
              <a:t>3000 QTY </a:t>
            </a:r>
            <a:r>
              <a:rPr lang="en-US" sz="1400" dirty="0" smtClean="0"/>
              <a:t>so </a:t>
            </a:r>
            <a:r>
              <a:rPr lang="en-US" sz="1400" dirty="0"/>
              <a:t>that we can have sizable quantity waiting in a good queue position</a:t>
            </a:r>
            <a:r>
              <a:rPr lang="en-US" sz="1400" dirty="0" smtClean="0"/>
              <a:t>.</a:t>
            </a:r>
          </a:p>
          <a:p>
            <a:pPr marL="0" indent="0"/>
            <a:endParaRPr lang="en-US" sz="1400" dirty="0" smtClean="0"/>
          </a:p>
          <a:p>
            <a:pPr marL="0" indent="0"/>
            <a:r>
              <a:rPr lang="en-US" sz="1400" b="1" u="sng" dirty="0" smtClean="0"/>
              <a:t>Price Volatility</a:t>
            </a:r>
            <a:r>
              <a:rPr lang="en-US" sz="1400" dirty="0" smtClean="0"/>
              <a:t>: For </a:t>
            </a:r>
            <a:r>
              <a:rPr lang="en-US" sz="1400" b="1" dirty="0" smtClean="0">
                <a:solidFill>
                  <a:srgbClr val="0070C0"/>
                </a:solidFill>
              </a:rPr>
              <a:t>high volatility, </a:t>
            </a:r>
            <a:r>
              <a:rPr lang="en-US" sz="1400" b="1" dirty="0">
                <a:solidFill>
                  <a:srgbClr val="0070C0"/>
                </a:solidFill>
              </a:rPr>
              <a:t>send </a:t>
            </a:r>
            <a:r>
              <a:rPr lang="en-US" sz="1400" b="1" dirty="0" smtClean="0">
                <a:solidFill>
                  <a:srgbClr val="0070C0"/>
                </a:solidFill>
              </a:rPr>
              <a:t>3 </a:t>
            </a:r>
            <a:r>
              <a:rPr lang="en-US" sz="1400" b="1" dirty="0">
                <a:solidFill>
                  <a:srgbClr val="0070C0"/>
                </a:solidFill>
              </a:rPr>
              <a:t>x </a:t>
            </a:r>
            <a:r>
              <a:rPr lang="en-US" sz="1400" b="1" dirty="0" smtClean="0">
                <a:solidFill>
                  <a:srgbClr val="0070C0"/>
                </a:solidFill>
              </a:rPr>
              <a:t>1000 </a:t>
            </a:r>
            <a:r>
              <a:rPr lang="en-US" sz="1400" b="1" dirty="0">
                <a:solidFill>
                  <a:srgbClr val="0070C0"/>
                </a:solidFill>
              </a:rPr>
              <a:t>QTY </a:t>
            </a:r>
            <a:r>
              <a:rPr lang="en-US" sz="1400" dirty="0" smtClean="0"/>
              <a:t>so </a:t>
            </a:r>
            <a:r>
              <a:rPr lang="en-US" sz="1400" dirty="0"/>
              <a:t>that we can have </a:t>
            </a:r>
            <a:r>
              <a:rPr lang="en-US" sz="1400" dirty="0" smtClean="0"/>
              <a:t>more flexibility to amend different child orders.</a:t>
            </a:r>
            <a:endParaRPr lang="en-US" sz="1400" dirty="0"/>
          </a:p>
          <a:p>
            <a:pPr marL="0" indent="0"/>
            <a:endParaRPr lang="en-US" sz="1600" dirty="0"/>
          </a:p>
          <a:p>
            <a:pPr marL="0" indent="0"/>
            <a:endParaRPr lang="en-US" sz="1600"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08" r="17332"/>
          <a:stretch/>
        </p:blipFill>
        <p:spPr bwMode="auto">
          <a:xfrm>
            <a:off x="4716016" y="1916832"/>
            <a:ext cx="4289301"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506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a:t>When Algo needs to amend or cancel the orders in the exchange, it will always </a:t>
            </a:r>
            <a:r>
              <a:rPr lang="en-US" sz="1600" b="1" dirty="0">
                <a:solidFill>
                  <a:srgbClr val="0070C0"/>
                </a:solidFill>
              </a:rPr>
              <a:t>pick the one that loses the least queue priority</a:t>
            </a:r>
            <a:r>
              <a:rPr lang="en-US" sz="1600" dirty="0"/>
              <a:t>. In the order book below (T denotes the orders from others, O is our orders. Smaller number indicates higher queue priority as they have been input to the book earlier), suppose we have to cancel one order at the 9.5 Bid queue, the Algo will cancel O16.</a:t>
            </a:r>
          </a:p>
          <a:p>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1410627381"/>
              </p:ext>
            </p:extLst>
          </p:nvPr>
        </p:nvGraphicFramePr>
        <p:xfrm>
          <a:off x="827584" y="3645024"/>
          <a:ext cx="7200800" cy="1172340"/>
        </p:xfrm>
        <a:graphic>
          <a:graphicData uri="http://schemas.openxmlformats.org/drawingml/2006/table">
            <a:tbl>
              <a:tblPr firstRow="1" firstCol="1" bandRow="1">
                <a:tableStyleId>{5C22544A-7EE6-4342-B048-85BDC9FD1C3A}</a:tableStyleId>
              </a:tblPr>
              <a:tblGrid>
                <a:gridCol w="2990987"/>
                <a:gridCol w="1313365"/>
                <a:gridCol w="736208"/>
                <a:gridCol w="648072"/>
                <a:gridCol w="1512168"/>
              </a:tblGrid>
              <a:tr h="298138">
                <a:tc>
                  <a:txBody>
                    <a:bodyPr/>
                    <a:lstStyle/>
                    <a:p>
                      <a:pPr algn="r">
                        <a:lnSpc>
                          <a:spcPct val="115000"/>
                        </a:lnSpc>
                        <a:spcAft>
                          <a:spcPts val="0"/>
                        </a:spcAft>
                      </a:pPr>
                      <a:r>
                        <a:rPr lang="en-US" sz="1400" u="sng" dirty="0">
                          <a:effectLst/>
                        </a:rPr>
                        <a:t>Broker Queue</a:t>
                      </a:r>
                      <a:endParaRPr lang="en-US" sz="1400" dirty="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Bid</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Size</a:t>
                      </a:r>
                      <a:endParaRPr lang="en-US" sz="1400">
                        <a:effectLst/>
                        <a:latin typeface="Calibri"/>
                        <a:ea typeface="新細明體"/>
                        <a:cs typeface="Times New Roman"/>
                      </a:endParaRPr>
                    </a:p>
                  </a:txBody>
                  <a:tcPr marL="68580" marR="68580" marT="0" marB="0"/>
                </a:tc>
              </a:tr>
              <a:tr h="277926">
                <a:tc>
                  <a:txBody>
                    <a:bodyPr/>
                    <a:lstStyle/>
                    <a:p>
                      <a:pPr algn="r">
                        <a:lnSpc>
                          <a:spcPct val="115000"/>
                        </a:lnSpc>
                        <a:spcAft>
                          <a:spcPts val="0"/>
                        </a:spcAft>
                      </a:pPr>
                      <a:r>
                        <a:rPr lang="en-US" sz="1400">
                          <a:effectLst/>
                        </a:rPr>
                        <a:t>T11, O12, T13, T14, T15, O16</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1,000,000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9.5</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9.6</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20,000</a:t>
                      </a:r>
                      <a:endParaRPr lang="en-US" sz="140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T21,T22,O23</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9.7</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50,000</a:t>
                      </a:r>
                      <a:endParaRPr lang="en-US" sz="1400" dirty="0">
                        <a:effectLst/>
                        <a:latin typeface="Calibri"/>
                        <a:ea typeface="新細明體"/>
                        <a:cs typeface="Times New Roman"/>
                      </a:endParaRPr>
                    </a:p>
                  </a:txBody>
                  <a:tcPr marL="68580" marR="68580" marT="0" marB="0"/>
                </a:tc>
              </a:tr>
              <a:tr h="298138">
                <a:tc>
                  <a:txBody>
                    <a:bodyPr/>
                    <a:lstStyle/>
                    <a:p>
                      <a:pPr algn="r">
                        <a:lnSpc>
                          <a:spcPct val="115000"/>
                        </a:lnSpc>
                        <a:spcAft>
                          <a:spcPts val="0"/>
                        </a:spcAft>
                      </a:pPr>
                      <a:r>
                        <a:rPr lang="en-US" sz="1400">
                          <a:effectLst/>
                        </a:rPr>
                        <a:t>T31,T32,T33,T34,T35</a:t>
                      </a:r>
                      <a:endParaRPr lang="en-US" sz="1400">
                        <a:effectLst/>
                        <a:latin typeface="Calibri"/>
                        <a:ea typeface="新細明體"/>
                        <a:cs typeface="Times New Roman"/>
                      </a:endParaRPr>
                    </a:p>
                  </a:txBody>
                  <a:tcPr marL="68580" marR="68580" marT="0" marB="0"/>
                </a:tc>
                <a:tc>
                  <a:txBody>
                    <a:bodyPr/>
                    <a:lstStyle/>
                    <a:p>
                      <a:pPr algn="r">
                        <a:lnSpc>
                          <a:spcPct val="115000"/>
                        </a:lnSpc>
                        <a:spcAft>
                          <a:spcPts val="0"/>
                        </a:spcAft>
                      </a:pPr>
                      <a:r>
                        <a:rPr lang="en-US" sz="1400">
                          <a:effectLst/>
                        </a:rPr>
                        <a:t>700,000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9.3</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80,000</a:t>
                      </a:r>
                      <a:endParaRPr lang="en-US" sz="1400" dirty="0">
                        <a:effectLst/>
                        <a:latin typeface="Calibri"/>
                        <a:ea typeface="新細明體"/>
                        <a:cs typeface="Times New Roman"/>
                      </a:endParaRPr>
                    </a:p>
                  </a:txBody>
                  <a:tcPr marL="68580" marR="68580" marT="0" marB="0"/>
                </a:tc>
              </a:tr>
            </a:tbl>
          </a:graphicData>
        </a:graphic>
      </p:graphicFrame>
      <p:sp>
        <p:nvSpPr>
          <p:cNvPr id="4" name="TextBox 3"/>
          <p:cNvSpPr txBox="1"/>
          <p:nvPr/>
        </p:nvSpPr>
        <p:spPr>
          <a:xfrm>
            <a:off x="398241" y="5085184"/>
            <a:ext cx="8494240" cy="1077218"/>
          </a:xfrm>
          <a:prstGeom prst="rect">
            <a:avLst/>
          </a:prstGeom>
          <a:noFill/>
        </p:spPr>
        <p:txBody>
          <a:bodyPr wrap="square" rtlCol="0">
            <a:spAutoFit/>
          </a:bodyPr>
          <a:lstStyle/>
          <a:p>
            <a:r>
              <a:rPr lang="en-US" sz="1600" b="1" dirty="0"/>
              <a:t>O</a:t>
            </a:r>
            <a:r>
              <a:rPr lang="en-US" sz="1600" b="1" dirty="0" smtClean="0"/>
              <a:t>rder Actions:</a:t>
            </a:r>
          </a:p>
          <a:p>
            <a:pPr marL="285750" indent="-285750">
              <a:buFont typeface="Arial" panose="020B0604020202020204" pitchFamily="34" charset="0"/>
              <a:buChar char="•"/>
            </a:pPr>
            <a:r>
              <a:rPr lang="en-US" sz="1600" b="1" dirty="0"/>
              <a:t>Amend </a:t>
            </a:r>
            <a:r>
              <a:rPr lang="en-US" sz="1600" b="1" dirty="0" smtClean="0"/>
              <a:t>Price - </a:t>
            </a:r>
            <a:r>
              <a:rPr lang="en-US" sz="1600" dirty="0"/>
              <a:t>lose queue </a:t>
            </a:r>
            <a:r>
              <a:rPr lang="en-US" sz="1600" dirty="0" smtClean="0"/>
              <a:t>priority</a:t>
            </a:r>
            <a:endParaRPr lang="en-US" sz="1600" dirty="0"/>
          </a:p>
          <a:p>
            <a:pPr marL="285750" indent="-285750">
              <a:buFont typeface="Arial" panose="020B0604020202020204" pitchFamily="34" charset="0"/>
              <a:buChar char="•"/>
            </a:pPr>
            <a:r>
              <a:rPr lang="en-US" sz="1600" b="1" dirty="0" smtClean="0"/>
              <a:t>Amend </a:t>
            </a:r>
            <a:r>
              <a:rPr lang="en-US" sz="1600" b="1" dirty="0"/>
              <a:t>Quantity </a:t>
            </a:r>
            <a:r>
              <a:rPr lang="en-US" sz="1600" b="1" dirty="0" smtClean="0"/>
              <a:t>up - </a:t>
            </a:r>
            <a:r>
              <a:rPr lang="en-US" sz="1600" dirty="0"/>
              <a:t>lose queue </a:t>
            </a:r>
            <a:r>
              <a:rPr lang="en-US" sz="1600" dirty="0" smtClean="0"/>
              <a:t>priority</a:t>
            </a:r>
            <a:endParaRPr lang="en-US" sz="1600" b="1" dirty="0" smtClean="0"/>
          </a:p>
          <a:p>
            <a:pPr marL="285750" indent="-285750">
              <a:buFont typeface="Arial" panose="020B0604020202020204" pitchFamily="34" charset="0"/>
              <a:buChar char="•"/>
            </a:pPr>
            <a:r>
              <a:rPr lang="en-US" sz="1600" b="1" dirty="0" smtClean="0"/>
              <a:t>Amend Quantity down -</a:t>
            </a:r>
            <a:r>
              <a:rPr lang="en-US" sz="1600" b="1" dirty="0"/>
              <a:t> </a:t>
            </a:r>
            <a:r>
              <a:rPr lang="en-US" sz="1600" b="1" dirty="0" smtClean="0">
                <a:solidFill>
                  <a:srgbClr val="0070C0"/>
                </a:solidFill>
              </a:rPr>
              <a:t>preserve</a:t>
            </a:r>
            <a:r>
              <a:rPr lang="en-US" sz="1600" dirty="0" smtClean="0">
                <a:solidFill>
                  <a:srgbClr val="0070C0"/>
                </a:solidFill>
              </a:rPr>
              <a:t> </a:t>
            </a:r>
            <a:r>
              <a:rPr lang="en-US" sz="1600" dirty="0"/>
              <a:t>queue </a:t>
            </a:r>
            <a:r>
              <a:rPr lang="en-US" sz="1600" dirty="0" smtClean="0"/>
              <a:t>priority</a:t>
            </a:r>
            <a:endParaRPr lang="en-US" sz="1600" dirty="0"/>
          </a:p>
        </p:txBody>
      </p:sp>
    </p:spTree>
    <p:extLst>
      <p:ext uri="{BB962C8B-B14F-4D97-AF65-F5344CB8AC3E}">
        <p14:creationId xmlns:p14="http://schemas.microsoft.com/office/powerpoint/2010/main" val="29759445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VWAP</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0"/>
            <a:r>
              <a:rPr lang="en-US" sz="1600" b="1" u="sng" dirty="0"/>
              <a:t>Exchange Orders Management</a:t>
            </a:r>
          </a:p>
          <a:p>
            <a:r>
              <a:rPr lang="en-US" sz="1600" dirty="0" smtClean="0"/>
              <a:t>In </a:t>
            </a:r>
            <a:r>
              <a:rPr lang="en-US" sz="1600" dirty="0"/>
              <a:t>certain cases, when Algo need to get execution, it will </a:t>
            </a:r>
            <a:r>
              <a:rPr lang="en-US" sz="1600" b="1" dirty="0">
                <a:solidFill>
                  <a:srgbClr val="0070C0"/>
                </a:solidFill>
              </a:rPr>
              <a:t>send a new order </a:t>
            </a:r>
            <a:r>
              <a:rPr lang="en-US" sz="1600" dirty="0"/>
              <a:t>rather than amending any existing exchange orders to </a:t>
            </a:r>
            <a:r>
              <a:rPr lang="en-US" sz="1600" b="1" dirty="0">
                <a:solidFill>
                  <a:srgbClr val="0070C0"/>
                </a:solidFill>
              </a:rPr>
              <a:t>preserve the original queue priority</a:t>
            </a:r>
            <a:r>
              <a:rPr lang="en-US" sz="1600" dirty="0"/>
              <a:t>. </a:t>
            </a:r>
          </a:p>
          <a:p>
            <a:endParaRPr lang="en-US" sz="1600" dirty="0" smtClean="0"/>
          </a:p>
          <a:p>
            <a:r>
              <a:rPr lang="en-US" sz="1600" dirty="0" smtClean="0"/>
              <a:t>Another </a:t>
            </a:r>
            <a:r>
              <a:rPr lang="en-US" sz="1600" dirty="0"/>
              <a:t>exchange orders manager is to </a:t>
            </a:r>
            <a:r>
              <a:rPr lang="en-US" sz="1600" b="1" dirty="0">
                <a:solidFill>
                  <a:srgbClr val="0070C0"/>
                </a:solidFill>
              </a:rPr>
              <a:t>control the number of orders in the same price queue</a:t>
            </a:r>
            <a:r>
              <a:rPr lang="en-US" sz="1600" dirty="0"/>
              <a:t>. As HK exchange </a:t>
            </a:r>
            <a:r>
              <a:rPr lang="en-US" sz="1600" b="1" dirty="0">
                <a:solidFill>
                  <a:srgbClr val="0070C0"/>
                </a:solidFill>
              </a:rPr>
              <a:t>shows the broker ID </a:t>
            </a:r>
            <a:r>
              <a:rPr lang="en-US" sz="1600" dirty="0"/>
              <a:t>of each order in the price queue, it is generally considered </a:t>
            </a:r>
            <a:r>
              <a:rPr lang="en-US" sz="1600" b="1" dirty="0">
                <a:solidFill>
                  <a:srgbClr val="0070C0"/>
                </a:solidFill>
              </a:rPr>
              <a:t>not a good practice to display too many orders </a:t>
            </a:r>
            <a:r>
              <a:rPr lang="en-US" sz="1600" dirty="0"/>
              <a:t>(Broker ID). The number of orders should be proportion to the numbers of orders in the queues (i.e. the Algo can send more orders if there are many other orders in the queue</a:t>
            </a:r>
            <a:r>
              <a:rPr lang="en-US" sz="1600" dirty="0" smtClean="0"/>
              <a:t>).</a:t>
            </a:r>
          </a:p>
          <a:p>
            <a:endParaRPr lang="en-US" sz="1600" dirty="0"/>
          </a:p>
          <a:p>
            <a:r>
              <a:rPr lang="en-US" sz="1600" dirty="0" smtClean="0"/>
              <a:t>(HK shows Broker ID but not the quantity from each broker ID. If Algo sends too many of small orders, it will displays too many of the same Broker ID. For illiquid order queue, it may be questioned as the broker is trying to create false signal to fool the investors)</a:t>
            </a:r>
          </a:p>
          <a:p>
            <a:endParaRPr lang="en-US" sz="1600" dirty="0"/>
          </a:p>
          <a:p>
            <a:r>
              <a:rPr lang="en-US" sz="1600" i="1" dirty="0">
                <a:solidFill>
                  <a:srgbClr val="00B050"/>
                </a:solidFill>
              </a:rPr>
              <a:t>(Exercise: walk through order modification scenarios)</a:t>
            </a:r>
          </a:p>
          <a:p>
            <a:endParaRPr lang="en-US" sz="1600" dirty="0"/>
          </a:p>
          <a:p>
            <a:endParaRPr lang="en-US" sz="1600" dirty="0"/>
          </a:p>
        </p:txBody>
      </p:sp>
    </p:spTree>
    <p:extLst>
      <p:ext uri="{BB962C8B-B14F-4D97-AF65-F5344CB8AC3E}">
        <p14:creationId xmlns:p14="http://schemas.microsoft.com/office/powerpoint/2010/main" val="1812006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a:t>
            </a:r>
            <a:r>
              <a:rPr lang="en-US" dirty="0"/>
              <a:t>TWAP </a:t>
            </a:r>
          </a:p>
        </p:txBody>
      </p:sp>
      <p:sp>
        <p:nvSpPr>
          <p:cNvPr id="7" name="Content Placeholder 1"/>
          <p:cNvSpPr txBox="1">
            <a:spLocks/>
          </p:cNvSpPr>
          <p:nvPr/>
        </p:nvSpPr>
        <p:spPr>
          <a:xfrm>
            <a:off x="395536" y="1700808"/>
            <a:ext cx="8640960" cy="20882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TWAP </a:t>
            </a:r>
            <a:r>
              <a:rPr lang="en-US" sz="1800" dirty="0"/>
              <a:t>(Time Weighted Average Price</a:t>
            </a:r>
            <a:r>
              <a:rPr lang="en-US" sz="1800" dirty="0" smtClean="0"/>
              <a:t>) is everything the same as VWAP Algo, except it </a:t>
            </a:r>
            <a:r>
              <a:rPr lang="en-US" sz="1800" b="1" dirty="0" smtClean="0">
                <a:solidFill>
                  <a:srgbClr val="0070C0"/>
                </a:solidFill>
              </a:rPr>
              <a:t>does not use volume profile</a:t>
            </a:r>
            <a:r>
              <a:rPr lang="en-US" sz="1800" dirty="0" smtClean="0"/>
              <a:t>. Instead, the schedule is </a:t>
            </a:r>
            <a:r>
              <a:rPr lang="en-US" sz="1800" b="1" dirty="0" smtClean="0">
                <a:solidFill>
                  <a:srgbClr val="0070C0"/>
                </a:solidFill>
              </a:rPr>
              <a:t>equally divided by the trading duration </a:t>
            </a:r>
            <a:r>
              <a:rPr lang="en-US" sz="1800" dirty="0" smtClean="0"/>
              <a:t>(can think of it as </a:t>
            </a:r>
            <a:r>
              <a:rPr lang="en-US" sz="1800" b="1" dirty="0" smtClean="0">
                <a:solidFill>
                  <a:srgbClr val="0070C0"/>
                </a:solidFill>
              </a:rPr>
              <a:t>linear volume </a:t>
            </a:r>
            <a:r>
              <a:rPr lang="en-US" sz="1800" dirty="0" smtClean="0"/>
              <a:t>profile).</a:t>
            </a:r>
          </a:p>
          <a:p>
            <a:pPr>
              <a:buFontTx/>
              <a:buChar char="-"/>
            </a:pPr>
            <a:endParaRPr lang="en-US" sz="1800" dirty="0" smtClean="0"/>
          </a:p>
          <a:p>
            <a:pPr>
              <a:buFontTx/>
              <a:buChar char="-"/>
            </a:pPr>
            <a:endParaRPr lang="en-US" sz="1800" dirty="0" smtClean="0"/>
          </a:p>
        </p:txBody>
      </p:sp>
      <p:graphicFrame>
        <p:nvGraphicFramePr>
          <p:cNvPr id="2" name="Chart 1"/>
          <p:cNvGraphicFramePr/>
          <p:nvPr>
            <p:extLst>
              <p:ext uri="{D42A27DB-BD31-4B8C-83A1-F6EECF244321}">
                <p14:modId xmlns:p14="http://schemas.microsoft.com/office/powerpoint/2010/main" val="2347639178"/>
              </p:ext>
            </p:extLst>
          </p:nvPr>
        </p:nvGraphicFramePr>
        <p:xfrm>
          <a:off x="4691608" y="2924944"/>
          <a:ext cx="4128864" cy="26642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395536" y="2848054"/>
            <a:ext cx="4176464" cy="2862322"/>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rgbClr val="00B050"/>
                </a:solidFill>
              </a:rPr>
              <a:t>Use Case</a:t>
            </a:r>
          </a:p>
          <a:p>
            <a:pPr marL="742950" lvl="1" indent="-285750">
              <a:buFont typeface="Arial" panose="020B0604020202020204" pitchFamily="34" charset="0"/>
              <a:buChar char="•"/>
            </a:pPr>
            <a:r>
              <a:rPr lang="en-US" sz="1600" b="1" dirty="0" smtClean="0">
                <a:solidFill>
                  <a:srgbClr val="0070C0"/>
                </a:solidFill>
              </a:rPr>
              <a:t>Mid-cap </a:t>
            </a:r>
            <a:r>
              <a:rPr lang="en-US" sz="1600" b="1" dirty="0">
                <a:solidFill>
                  <a:srgbClr val="0070C0"/>
                </a:solidFill>
              </a:rPr>
              <a:t>or illiquid names </a:t>
            </a:r>
            <a:r>
              <a:rPr lang="en-US" sz="1600" dirty="0"/>
              <a:t>that do not have stable daily volume </a:t>
            </a:r>
            <a:r>
              <a:rPr lang="en-US" sz="1600" dirty="0" smtClean="0"/>
              <a:t>patterns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smtClean="0"/>
              <a:t>Popular </a:t>
            </a:r>
            <a:r>
              <a:rPr lang="en-US" sz="1600" dirty="0"/>
              <a:t>in markets that the </a:t>
            </a:r>
            <a:r>
              <a:rPr lang="en-US" sz="1600" b="1" dirty="0"/>
              <a:t>volume patterns are not dominant </a:t>
            </a:r>
            <a:r>
              <a:rPr lang="en-US" sz="1600" dirty="0"/>
              <a:t>(usually the markets with no lunch break and with short trading hours, such as Taiwan)</a:t>
            </a:r>
          </a:p>
          <a:p>
            <a:pPr>
              <a:buFontTx/>
              <a:buChar char="-"/>
            </a:pPr>
            <a:endParaRPr lang="en-US" sz="1800" dirty="0"/>
          </a:p>
        </p:txBody>
      </p:sp>
    </p:spTree>
    <p:extLst>
      <p:ext uri="{BB962C8B-B14F-4D97-AF65-F5344CB8AC3E}">
        <p14:creationId xmlns:p14="http://schemas.microsoft.com/office/powerpoint/2010/main" val="316165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VWAP &amp; TWAP </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Additional Parameters (VWAP &amp; TWAP)</a:t>
            </a:r>
          </a:p>
          <a:p>
            <a:pPr lvl="1">
              <a:buFont typeface="Arial" panose="020B0604020202020204" pitchFamily="34" charset="0"/>
              <a:buChar char="•"/>
            </a:pPr>
            <a:r>
              <a:rPr lang="en-US" sz="1600" b="1" dirty="0" smtClean="0"/>
              <a:t>POV%</a:t>
            </a:r>
            <a:r>
              <a:rPr lang="en-US" sz="1600" dirty="0" smtClean="0"/>
              <a:t>: it’s a </a:t>
            </a:r>
            <a:r>
              <a:rPr lang="en-US" sz="1600" b="1" dirty="0" smtClean="0">
                <a:solidFill>
                  <a:srgbClr val="0070C0"/>
                </a:solidFill>
              </a:rPr>
              <a:t>volume constraints </a:t>
            </a:r>
            <a:r>
              <a:rPr lang="en-US" sz="1600" dirty="0" smtClean="0"/>
              <a:t>(rather than target) such that while VWAP/TWAP trade over the day gradually, it cannot trade over certain % of market volume. It is usually for relatively large order</a:t>
            </a:r>
          </a:p>
          <a:p>
            <a:pPr lvl="1">
              <a:buFont typeface="Arial" panose="020B0604020202020204" pitchFamily="34" charset="0"/>
              <a:buChar char="•"/>
            </a:pPr>
            <a:endParaRPr lang="en-US" sz="1600" dirty="0"/>
          </a:p>
          <a:p>
            <a:pPr lvl="1">
              <a:buFont typeface="Arial" panose="020B0604020202020204" pitchFamily="34" charset="0"/>
              <a:buChar char="•"/>
            </a:pPr>
            <a:r>
              <a:rPr lang="en-US" sz="1600" b="1" dirty="0" smtClean="0"/>
              <a:t>Cleanup Price</a:t>
            </a:r>
            <a:r>
              <a:rPr lang="en-US" sz="1600" dirty="0" smtClean="0"/>
              <a:t>: if the stock reach certain price, Algo </a:t>
            </a:r>
            <a:r>
              <a:rPr lang="en-US" sz="1600" b="1" dirty="0" smtClean="0">
                <a:solidFill>
                  <a:srgbClr val="0070C0"/>
                </a:solidFill>
              </a:rPr>
              <a:t>deviates from the volume curve schedule </a:t>
            </a:r>
            <a:r>
              <a:rPr lang="en-US" sz="1600" dirty="0" smtClean="0"/>
              <a:t>and </a:t>
            </a:r>
            <a:r>
              <a:rPr lang="en-US" sz="1600" b="1" dirty="0" smtClean="0">
                <a:solidFill>
                  <a:srgbClr val="0070C0"/>
                </a:solidFill>
              </a:rPr>
              <a:t>demand liquidity actively </a:t>
            </a:r>
            <a:r>
              <a:rPr lang="en-US" sz="1600" dirty="0" smtClean="0"/>
              <a:t>at or better than the cleanup price. (</a:t>
            </a:r>
            <a:r>
              <a:rPr lang="en-US" sz="1600" i="1" dirty="0" smtClean="0">
                <a:solidFill>
                  <a:srgbClr val="00B050"/>
                </a:solidFill>
              </a:rPr>
              <a:t>what happen when the stock price moved away from cleanup price and order is still not completed?</a:t>
            </a:r>
            <a:r>
              <a:rPr lang="en-US" sz="1600" dirty="0" smtClean="0"/>
              <a:t>)</a:t>
            </a:r>
          </a:p>
          <a:p>
            <a:pPr lvl="1">
              <a:buFont typeface="Arial" panose="020B0604020202020204" pitchFamily="34" charset="0"/>
              <a:buChar char="•"/>
            </a:pPr>
            <a:endParaRPr lang="en-US" sz="1600" dirty="0" smtClean="0"/>
          </a:p>
          <a:p>
            <a:pPr>
              <a:buFont typeface="Arial" panose="020B0604020202020204" pitchFamily="34" charset="0"/>
              <a:buChar char="•"/>
            </a:pPr>
            <a:r>
              <a:rPr lang="en-US" sz="1800" b="1" dirty="0" smtClean="0"/>
              <a:t>Other Notes</a:t>
            </a:r>
          </a:p>
          <a:p>
            <a:pPr marL="685800" lvl="1">
              <a:buFont typeface="Arial" panose="020B0604020202020204" pitchFamily="34" charset="0"/>
              <a:buChar char="•"/>
            </a:pPr>
            <a:r>
              <a:rPr lang="en-US" sz="1600" b="1" dirty="0">
                <a:solidFill>
                  <a:srgbClr val="0070C0"/>
                </a:solidFill>
              </a:rPr>
              <a:t>Half-day trading</a:t>
            </a:r>
            <a:r>
              <a:rPr lang="en-US" sz="1600" dirty="0"/>
              <a:t> requires special half-day volume curve or map VWAP to TWAP</a:t>
            </a:r>
          </a:p>
          <a:p>
            <a:pPr marL="685800" lvl="1">
              <a:buFont typeface="Arial" panose="020B0604020202020204" pitchFamily="34" charset="0"/>
              <a:buChar char="•"/>
            </a:pPr>
            <a:r>
              <a:rPr lang="en-US" sz="1600" dirty="0" smtClean="0"/>
              <a:t>OTM (Out-of-Money) price and short sell orders may cause </a:t>
            </a:r>
            <a:r>
              <a:rPr lang="en-US" sz="1600" b="1" dirty="0" smtClean="0">
                <a:solidFill>
                  <a:srgbClr val="0070C0"/>
                </a:solidFill>
              </a:rPr>
              <a:t>order stacking</a:t>
            </a:r>
            <a:endParaRPr lang="en-US" sz="1600" b="1" dirty="0">
              <a:solidFill>
                <a:srgbClr val="0070C0"/>
              </a:solidFill>
            </a:endParaRPr>
          </a:p>
          <a:p>
            <a:pPr marL="685800" lvl="1">
              <a:buFont typeface="Arial" panose="020B0604020202020204" pitchFamily="34" charset="0"/>
              <a:buChar char="•"/>
            </a:pPr>
            <a:r>
              <a:rPr lang="en-US" sz="1600" dirty="0" smtClean="0"/>
              <a:t>HK VWAP off </a:t>
            </a:r>
            <a:r>
              <a:rPr lang="en-US" sz="1600" dirty="0"/>
              <a:t>5-6 </a:t>
            </a:r>
            <a:r>
              <a:rPr lang="en-US" sz="1600" dirty="0" smtClean="0"/>
              <a:t>bps; </a:t>
            </a:r>
            <a:r>
              <a:rPr lang="en-US" sz="1600" dirty="0"/>
              <a:t>JP off 1-2 </a:t>
            </a:r>
            <a:r>
              <a:rPr lang="en-US" sz="1600" dirty="0" smtClean="0"/>
              <a:t>bps. May attribute to </a:t>
            </a:r>
            <a:r>
              <a:rPr lang="en-US" sz="1600" dirty="0"/>
              <a:t>retail vs institutional </a:t>
            </a:r>
            <a:r>
              <a:rPr lang="en-US" sz="1400" dirty="0" smtClean="0"/>
              <a:t>flow</a:t>
            </a:r>
          </a:p>
          <a:p>
            <a:endParaRPr lang="en-US" sz="1800" dirty="0"/>
          </a:p>
        </p:txBody>
      </p:sp>
    </p:spTree>
    <p:extLst>
      <p:ext uri="{BB962C8B-B14F-4D97-AF65-F5344CB8AC3E}">
        <p14:creationId xmlns:p14="http://schemas.microsoft.com/office/powerpoint/2010/main" val="8145942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b="1" dirty="0" smtClean="0"/>
              <a:t>Implementation Shortfall (IS)</a:t>
            </a:r>
            <a:r>
              <a:rPr lang="en-US" sz="1600" dirty="0" smtClean="0"/>
              <a:t>: </a:t>
            </a:r>
            <a:r>
              <a:rPr lang="en-US" sz="1600" dirty="0"/>
              <a:t>the difference between the </a:t>
            </a:r>
            <a:r>
              <a:rPr lang="en-US" sz="1600" b="1" dirty="0">
                <a:solidFill>
                  <a:srgbClr val="0070C0"/>
                </a:solidFill>
              </a:rPr>
              <a:t>decision </a:t>
            </a:r>
            <a:r>
              <a:rPr lang="en-US" sz="1600" b="1" dirty="0" smtClean="0">
                <a:solidFill>
                  <a:srgbClr val="0070C0"/>
                </a:solidFill>
              </a:rPr>
              <a:t>price </a:t>
            </a:r>
            <a:r>
              <a:rPr lang="en-US" sz="1600" dirty="0" smtClean="0"/>
              <a:t>(usually </a:t>
            </a:r>
            <a:r>
              <a:rPr lang="en-US" sz="1600" b="1" dirty="0" smtClean="0">
                <a:solidFill>
                  <a:srgbClr val="0070C0"/>
                </a:solidFill>
              </a:rPr>
              <a:t>arrival mid-price </a:t>
            </a:r>
            <a:r>
              <a:rPr lang="en-US" sz="1600" dirty="0"/>
              <a:t>and the </a:t>
            </a:r>
            <a:r>
              <a:rPr lang="en-US" sz="1600" b="1" dirty="0">
                <a:solidFill>
                  <a:srgbClr val="0070C0"/>
                </a:solidFill>
              </a:rPr>
              <a:t>final execution price </a:t>
            </a:r>
            <a:r>
              <a:rPr lang="en-US" sz="1600" dirty="0" smtClean="0"/>
              <a:t>for </a:t>
            </a:r>
            <a:r>
              <a:rPr lang="en-US" sz="1600" dirty="0"/>
              <a:t>a </a:t>
            </a:r>
            <a:r>
              <a:rPr lang="en-US" sz="1600" dirty="0" smtClean="0"/>
              <a:t>trade (aka </a:t>
            </a:r>
            <a:r>
              <a:rPr lang="en-US" sz="1600" dirty="0"/>
              <a:t>the </a:t>
            </a:r>
            <a:r>
              <a:rPr lang="en-US" sz="1600" b="1" dirty="0" smtClean="0">
                <a:solidFill>
                  <a:srgbClr val="0070C0"/>
                </a:solidFill>
              </a:rPr>
              <a:t>slippage</a:t>
            </a:r>
            <a:r>
              <a:rPr lang="en-US" sz="1600" dirty="0" smtClean="0"/>
              <a:t>).</a:t>
            </a:r>
          </a:p>
          <a:p>
            <a:endParaRPr lang="en-US" sz="1600" dirty="0" smtClean="0"/>
          </a:p>
          <a:p>
            <a:r>
              <a:rPr lang="en-US" sz="1600" b="1" u="sng" dirty="0" smtClean="0"/>
              <a:t>Scheduling</a:t>
            </a:r>
            <a:endParaRPr lang="en-US" sz="1600" b="1" u="sng" dirty="0"/>
          </a:p>
          <a:p>
            <a:r>
              <a:rPr lang="en-US" sz="1600" dirty="0" smtClean="0"/>
              <a:t>	The Algo generally balance the pace of executing too fast (</a:t>
            </a:r>
            <a:r>
              <a:rPr lang="en-US" sz="1600" b="1" dirty="0" smtClean="0">
                <a:solidFill>
                  <a:srgbClr val="0070C0"/>
                </a:solidFill>
              </a:rPr>
              <a:t>market impact cost</a:t>
            </a:r>
            <a:r>
              <a:rPr lang="en-US" sz="1600" dirty="0" smtClean="0"/>
              <a:t>) vs too slow (</a:t>
            </a:r>
            <a:r>
              <a:rPr lang="en-US" sz="1600" b="1" dirty="0" smtClean="0">
                <a:solidFill>
                  <a:srgbClr val="0070C0"/>
                </a:solidFill>
              </a:rPr>
              <a:t>opportunity cost </a:t>
            </a:r>
            <a:r>
              <a:rPr lang="en-US" sz="1600" dirty="0" smtClean="0"/>
              <a:t>of the price move away). The POV% increases when price is more favorable and vice versa.</a:t>
            </a:r>
          </a:p>
          <a:p>
            <a:r>
              <a:rPr lang="en-US" sz="1600" dirty="0"/>
              <a:t>	</a:t>
            </a:r>
          </a:p>
        </p:txBody>
      </p:sp>
      <p:graphicFrame>
        <p:nvGraphicFramePr>
          <p:cNvPr id="2" name="Table 1"/>
          <p:cNvGraphicFramePr>
            <a:graphicFrameLocks noGrp="1"/>
          </p:cNvGraphicFramePr>
          <p:nvPr>
            <p:extLst>
              <p:ext uri="{D42A27DB-BD31-4B8C-83A1-F6EECF244321}">
                <p14:modId xmlns:p14="http://schemas.microsoft.com/office/powerpoint/2010/main" val="3386467081"/>
              </p:ext>
            </p:extLst>
          </p:nvPr>
        </p:nvGraphicFramePr>
        <p:xfrm>
          <a:off x="2339752" y="3976262"/>
          <a:ext cx="4032448" cy="2289852"/>
        </p:xfrm>
        <a:graphic>
          <a:graphicData uri="http://schemas.openxmlformats.org/drawingml/2006/table">
            <a:tbl>
              <a:tblPr firstRow="1" bandRow="1">
                <a:tableStyleId>{5C22544A-7EE6-4342-B048-85BDC9FD1C3A}</a:tableStyleId>
              </a:tblPr>
              <a:tblGrid>
                <a:gridCol w="2088232"/>
                <a:gridCol w="1944216"/>
              </a:tblGrid>
              <a:tr h="381642">
                <a:tc>
                  <a:txBody>
                    <a:bodyPr/>
                    <a:lstStyle/>
                    <a:p>
                      <a:pPr algn="r"/>
                      <a:r>
                        <a:rPr lang="en-US" sz="1600" dirty="0" smtClean="0"/>
                        <a:t>Buy Price</a:t>
                      </a:r>
                      <a:endParaRPr lang="en-US" sz="1600" dirty="0"/>
                    </a:p>
                  </a:txBody>
                  <a:tcPr/>
                </a:tc>
                <a:tc>
                  <a:txBody>
                    <a:bodyPr/>
                    <a:lstStyle/>
                    <a:p>
                      <a:r>
                        <a:rPr lang="en-US" sz="1600" dirty="0" smtClean="0"/>
                        <a:t>POV%</a:t>
                      </a:r>
                      <a:endParaRPr lang="en-US" sz="1600" dirty="0"/>
                    </a:p>
                  </a:txBody>
                  <a:tcPr/>
                </a:tc>
              </a:tr>
              <a:tr h="381642">
                <a:tc>
                  <a:txBody>
                    <a:bodyPr/>
                    <a:lstStyle/>
                    <a:p>
                      <a:pPr algn="r"/>
                      <a:r>
                        <a:rPr lang="en-US" sz="1600" dirty="0" smtClean="0"/>
                        <a:t>5.6</a:t>
                      </a:r>
                      <a:endParaRPr lang="en-US" sz="1600" dirty="0"/>
                    </a:p>
                  </a:txBody>
                  <a:tcPr/>
                </a:tc>
                <a:tc>
                  <a:txBody>
                    <a:bodyPr/>
                    <a:lstStyle/>
                    <a:p>
                      <a:r>
                        <a:rPr lang="en-US" sz="1600" dirty="0" smtClean="0"/>
                        <a:t>10</a:t>
                      </a:r>
                      <a:endParaRPr lang="en-US" sz="1600" dirty="0"/>
                    </a:p>
                  </a:txBody>
                  <a:tcPr/>
                </a:tc>
              </a:tr>
              <a:tr h="381642">
                <a:tc>
                  <a:txBody>
                    <a:bodyPr/>
                    <a:lstStyle/>
                    <a:p>
                      <a:pPr algn="r"/>
                      <a:r>
                        <a:rPr lang="en-US" sz="1600" dirty="0" smtClean="0"/>
                        <a:t>5.5</a:t>
                      </a:r>
                      <a:endParaRPr lang="en-US" sz="1600" dirty="0"/>
                    </a:p>
                  </a:txBody>
                  <a:tcPr/>
                </a:tc>
                <a:tc>
                  <a:txBody>
                    <a:bodyPr/>
                    <a:lstStyle/>
                    <a:p>
                      <a:r>
                        <a:rPr lang="en-US" sz="1600" dirty="0" smtClean="0"/>
                        <a:t>15</a:t>
                      </a:r>
                      <a:endParaRPr lang="en-US" sz="1600" dirty="0"/>
                    </a:p>
                  </a:txBody>
                  <a:tcPr/>
                </a:tc>
              </a:tr>
              <a:tr h="381642">
                <a:tc>
                  <a:txBody>
                    <a:bodyPr/>
                    <a:lstStyle/>
                    <a:p>
                      <a:pPr algn="r"/>
                      <a:r>
                        <a:rPr lang="en-US" sz="1600" dirty="0" smtClean="0"/>
                        <a:t>Arrival </a:t>
                      </a:r>
                      <a:r>
                        <a:rPr lang="en-US" sz="1600" dirty="0" err="1" smtClean="0"/>
                        <a:t>Px</a:t>
                      </a:r>
                      <a:r>
                        <a:rPr lang="en-US" sz="1600" dirty="0" smtClean="0"/>
                        <a:t> </a:t>
                      </a:r>
                      <a:r>
                        <a:rPr lang="en-US" sz="1600" dirty="0" smtClean="0">
                          <a:sym typeface="Wingdings" panose="05000000000000000000" pitchFamily="2" charset="2"/>
                        </a:rPr>
                        <a:t> </a:t>
                      </a:r>
                      <a:r>
                        <a:rPr lang="en-US" sz="1600" dirty="0" smtClean="0"/>
                        <a:t>5.4</a:t>
                      </a:r>
                      <a:endParaRPr lang="en-US" sz="1600" dirty="0"/>
                    </a:p>
                  </a:txBody>
                  <a:tcPr/>
                </a:tc>
                <a:tc>
                  <a:txBody>
                    <a:bodyPr/>
                    <a:lstStyle/>
                    <a:p>
                      <a:r>
                        <a:rPr lang="en-US" sz="1600" dirty="0" smtClean="0"/>
                        <a:t>20</a:t>
                      </a:r>
                      <a:endParaRPr lang="en-US" sz="1600" dirty="0"/>
                    </a:p>
                  </a:txBody>
                  <a:tcPr/>
                </a:tc>
              </a:tr>
              <a:tr h="381642">
                <a:tc>
                  <a:txBody>
                    <a:bodyPr/>
                    <a:lstStyle/>
                    <a:p>
                      <a:pPr algn="r"/>
                      <a:r>
                        <a:rPr lang="en-US" sz="1600" dirty="0" smtClean="0"/>
                        <a:t>5.3</a:t>
                      </a:r>
                      <a:endParaRPr lang="en-US" sz="1600" dirty="0"/>
                    </a:p>
                  </a:txBody>
                  <a:tcPr/>
                </a:tc>
                <a:tc>
                  <a:txBody>
                    <a:bodyPr/>
                    <a:lstStyle/>
                    <a:p>
                      <a:r>
                        <a:rPr lang="en-US" sz="1600" dirty="0" smtClean="0"/>
                        <a:t>25</a:t>
                      </a:r>
                      <a:endParaRPr lang="en-US" sz="1600" dirty="0"/>
                    </a:p>
                  </a:txBody>
                  <a:tcPr/>
                </a:tc>
              </a:tr>
              <a:tr h="381642">
                <a:tc>
                  <a:txBody>
                    <a:bodyPr/>
                    <a:lstStyle/>
                    <a:p>
                      <a:pPr algn="r"/>
                      <a:r>
                        <a:rPr lang="en-US" sz="1600" dirty="0" smtClean="0"/>
                        <a:t>5.2</a:t>
                      </a:r>
                      <a:endParaRPr lang="en-US" sz="1600" dirty="0"/>
                    </a:p>
                  </a:txBody>
                  <a:tcPr/>
                </a:tc>
                <a:tc>
                  <a:txBody>
                    <a:bodyPr/>
                    <a:lstStyle/>
                    <a:p>
                      <a:r>
                        <a:rPr lang="en-US" sz="1600" dirty="0" smtClean="0"/>
                        <a:t>30</a:t>
                      </a:r>
                      <a:endParaRPr lang="en-US" sz="1600" dirty="0"/>
                    </a:p>
                  </a:txBody>
                  <a:tcPr/>
                </a:tc>
              </a:tr>
            </a:tbl>
          </a:graphicData>
        </a:graphic>
      </p:graphicFrame>
    </p:spTree>
    <p:extLst>
      <p:ext uri="{BB962C8B-B14F-4D97-AF65-F5344CB8AC3E}">
        <p14:creationId xmlns:p14="http://schemas.microsoft.com/office/powerpoint/2010/main" val="36191428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Implementation </a:t>
            </a:r>
            <a:r>
              <a:rPr lang="en-US" dirty="0"/>
              <a:t>Shortfall</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The POV% schedule varies from different stocks. It is generally based on the stock cost model where mainly taking into account the historical </a:t>
            </a:r>
            <a:r>
              <a:rPr lang="en-US" sz="1800" b="1" dirty="0" smtClean="0">
                <a:solidFill>
                  <a:srgbClr val="0070C0"/>
                </a:solidFill>
              </a:rPr>
              <a:t>volume pattern</a:t>
            </a:r>
            <a:r>
              <a:rPr lang="en-US" sz="1800" b="1" dirty="0" smtClean="0"/>
              <a:t>, </a:t>
            </a:r>
            <a:r>
              <a:rPr lang="en-US" sz="1800" b="1" dirty="0" smtClean="0">
                <a:solidFill>
                  <a:srgbClr val="0070C0"/>
                </a:solidFill>
              </a:rPr>
              <a:t>liquidity</a:t>
            </a:r>
            <a:r>
              <a:rPr lang="en-US" sz="1800" b="1" dirty="0" smtClean="0"/>
              <a:t> </a:t>
            </a:r>
            <a:r>
              <a:rPr lang="en-US" sz="1800" dirty="0" smtClean="0"/>
              <a:t>and </a:t>
            </a:r>
            <a:r>
              <a:rPr lang="en-US" sz="1800" b="1" dirty="0" smtClean="0">
                <a:solidFill>
                  <a:srgbClr val="0070C0"/>
                </a:solidFill>
              </a:rPr>
              <a:t>volatility</a:t>
            </a:r>
            <a:r>
              <a:rPr lang="en-US" sz="1800" dirty="0" smtClean="0"/>
              <a:t>.</a:t>
            </a:r>
          </a:p>
          <a:p>
            <a:endParaRPr lang="en-US" sz="1800" dirty="0" smtClean="0"/>
          </a:p>
          <a:p>
            <a:pPr>
              <a:buFont typeface="Arial" panose="020B0604020202020204" pitchFamily="34" charset="0"/>
              <a:buChar char="•"/>
            </a:pPr>
            <a:r>
              <a:rPr lang="en-US" sz="1800" dirty="0" smtClean="0"/>
              <a:t>The model implicitly assumes “</a:t>
            </a:r>
            <a:r>
              <a:rPr lang="en-US" sz="1800" b="1" dirty="0" smtClean="0">
                <a:solidFill>
                  <a:srgbClr val="0070C0"/>
                </a:solidFill>
              </a:rPr>
              <a:t>mean reversion</a:t>
            </a:r>
            <a:r>
              <a:rPr lang="en-US" sz="1800" dirty="0" smtClean="0"/>
              <a:t>” </a:t>
            </a:r>
            <a:r>
              <a:rPr lang="en-US" sz="1800" dirty="0"/>
              <a:t>(i.e. prices and returns eventually move back </a:t>
            </a:r>
            <a:r>
              <a:rPr lang="en-US" sz="1800" dirty="0" smtClean="0"/>
              <a:t>towards </a:t>
            </a:r>
            <a:r>
              <a:rPr lang="en-US" sz="1800" dirty="0"/>
              <a:t>the mean or </a:t>
            </a:r>
            <a:r>
              <a:rPr lang="en-US" sz="1800" dirty="0" smtClean="0"/>
              <a:t>average). If stock is </a:t>
            </a:r>
            <a:r>
              <a:rPr lang="en-US" sz="1800" b="1" dirty="0">
                <a:solidFill>
                  <a:srgbClr val="0070C0"/>
                </a:solidFill>
              </a:rPr>
              <a:t>trending</a:t>
            </a:r>
            <a:r>
              <a:rPr lang="en-US" sz="1800" dirty="0" smtClean="0"/>
              <a:t>, may  use other </a:t>
            </a:r>
            <a:r>
              <a:rPr lang="en-US" sz="1800" dirty="0" err="1" smtClean="0"/>
              <a:t>Algos</a:t>
            </a:r>
            <a:r>
              <a:rPr lang="en-US" sz="1800" dirty="0" smtClean="0"/>
              <a:t> (</a:t>
            </a:r>
            <a:r>
              <a:rPr lang="en-US" sz="1800" i="1" dirty="0" smtClean="0">
                <a:solidFill>
                  <a:srgbClr val="00B050"/>
                </a:solidFill>
              </a:rPr>
              <a:t>which one?</a:t>
            </a:r>
            <a:r>
              <a:rPr lang="en-US" sz="1800" dirty="0" smtClean="0"/>
              <a:t>). </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b="1" u="sng" dirty="0" smtClean="0"/>
              <a:t>Order Placement</a:t>
            </a:r>
            <a:r>
              <a:rPr lang="en-US" sz="1800" dirty="0" smtClean="0"/>
              <a:t>: the way to </a:t>
            </a:r>
            <a:r>
              <a:rPr lang="en-US" sz="1800" dirty="0"/>
              <a:t>place the orders (price and quantities) to the exchange to achieve the schedule while getting the best possible </a:t>
            </a:r>
            <a:r>
              <a:rPr lang="en-US" sz="1800" dirty="0" smtClean="0"/>
              <a:t>price is the </a:t>
            </a:r>
            <a:r>
              <a:rPr lang="en-US" sz="1800" b="1" dirty="0" smtClean="0">
                <a:solidFill>
                  <a:srgbClr val="0070C0"/>
                </a:solidFill>
              </a:rPr>
              <a:t>same as in VWAP</a:t>
            </a:r>
            <a:endParaRPr lang="en-US" sz="1800" b="1" dirty="0">
              <a:solidFill>
                <a:srgbClr val="0070C0"/>
              </a:solidFill>
            </a:endParaRPr>
          </a:p>
        </p:txBody>
      </p:sp>
    </p:spTree>
    <p:extLst>
      <p:ext uri="{BB962C8B-B14F-4D97-AF65-F5344CB8AC3E}">
        <p14:creationId xmlns:p14="http://schemas.microsoft.com/office/powerpoint/2010/main" val="17038166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576064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Tracker Fund (2800.HK)</a:t>
            </a:r>
            <a:endParaRPr lang="en-US" sz="1800" b="1" dirty="0" smtClean="0">
              <a:solidFill>
                <a:srgbClr val="0070C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469144179"/>
              </p:ext>
            </p:extLst>
          </p:nvPr>
        </p:nvGraphicFramePr>
        <p:xfrm>
          <a:off x="367383" y="2276872"/>
          <a:ext cx="4680520" cy="2311400"/>
        </p:xfrm>
        <a:graphic>
          <a:graphicData uri="http://schemas.openxmlformats.org/drawingml/2006/table">
            <a:tbl>
              <a:tblPr firstRow="1" bandRow="1">
                <a:tableStyleId>{21E4AEA4-8DFA-4A89-87EB-49C32662AFE0}</a:tableStyleId>
              </a:tblPr>
              <a:tblGrid>
                <a:gridCol w="2016224"/>
                <a:gridCol w="2664296"/>
              </a:tblGrid>
              <a:tr h="370840">
                <a:tc gridSpan="2">
                  <a:txBody>
                    <a:bodyPr/>
                    <a:lstStyle/>
                    <a:p>
                      <a:r>
                        <a:rPr lang="en-US" sz="1200" dirty="0" smtClean="0"/>
                        <a:t>Key Info</a:t>
                      </a:r>
                      <a:endParaRPr lang="en-US" sz="1200" dirty="0"/>
                    </a:p>
                  </a:txBody>
                  <a:tcPr/>
                </a:tc>
                <a:tc hMerge="1">
                  <a:txBody>
                    <a:bodyPr/>
                    <a:lstStyle/>
                    <a:p>
                      <a:endParaRPr lang="en-US" sz="1200" dirty="0"/>
                    </a:p>
                  </a:txBody>
                  <a:tcPr/>
                </a:tc>
              </a:tr>
              <a:tr h="370840">
                <a:tc>
                  <a:txBody>
                    <a:bodyPr/>
                    <a:lstStyle/>
                    <a:p>
                      <a:r>
                        <a:rPr lang="en-US" sz="1200" b="1" dirty="0" smtClean="0"/>
                        <a:t>Primary Benchmark</a:t>
                      </a:r>
                      <a:endParaRPr lang="en-US" sz="1200" b="1" dirty="0"/>
                    </a:p>
                  </a:txBody>
                  <a:tcPr/>
                </a:tc>
                <a:tc>
                  <a:txBody>
                    <a:bodyPr/>
                    <a:lstStyle/>
                    <a:p>
                      <a:r>
                        <a:rPr lang="en-US" sz="1200" dirty="0" smtClean="0"/>
                        <a:t>Hang Seng Index</a:t>
                      </a:r>
                      <a:endParaRPr lang="en-US" sz="1200" dirty="0"/>
                    </a:p>
                  </a:txBody>
                  <a:tcPr/>
                </a:tc>
              </a:tr>
              <a:tr h="370840">
                <a:tc>
                  <a:txBody>
                    <a:bodyPr/>
                    <a:lstStyle/>
                    <a:p>
                      <a:r>
                        <a:rPr lang="en-US" sz="1200" b="1" dirty="0" smtClean="0"/>
                        <a:t>Replication Method</a:t>
                      </a:r>
                      <a:endParaRPr lang="en-US" sz="1200" b="1" dirty="0"/>
                    </a:p>
                  </a:txBody>
                  <a:tcPr/>
                </a:tc>
                <a:tc>
                  <a:txBody>
                    <a:bodyPr/>
                    <a:lstStyle/>
                    <a:p>
                      <a:r>
                        <a:rPr lang="en-US" sz="1200" dirty="0" smtClean="0"/>
                        <a:t>Full Replication</a:t>
                      </a:r>
                      <a:endParaRPr lang="en-US" sz="12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Fund Manager</a:t>
                      </a:r>
                    </a:p>
                    <a:p>
                      <a:endParaRPr lang="en-US" sz="12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State Street Global Advisors</a:t>
                      </a:r>
                    </a:p>
                    <a:p>
                      <a:endParaRPr lang="en-US" sz="1200" dirty="0"/>
                    </a:p>
                  </a:txBody>
                  <a:tcPr/>
                </a:tc>
              </a:tr>
              <a:tr h="370840">
                <a:tc>
                  <a:txBody>
                    <a:bodyPr/>
                    <a:lstStyle/>
                    <a:p>
                      <a:r>
                        <a:rPr lang="en-US" sz="1200" b="1" dirty="0" smtClean="0"/>
                        <a:t>Annual Charges</a:t>
                      </a:r>
                      <a:endParaRPr lang="en-US" sz="1200" b="1" dirty="0"/>
                    </a:p>
                  </a:txBody>
                  <a:tcPr/>
                </a:tc>
                <a:tc>
                  <a:txBody>
                    <a:bodyPr/>
                    <a:lstStyle/>
                    <a:p>
                      <a:r>
                        <a:rPr lang="en-US" sz="1200" dirty="0" smtClean="0"/>
                        <a:t>0.09%</a:t>
                      </a:r>
                      <a:endParaRPr lang="en-US" sz="1200" dirty="0"/>
                    </a:p>
                  </a:txBody>
                  <a:tcPr/>
                </a:tc>
              </a:tr>
              <a:tr h="370840">
                <a:tc>
                  <a:txBody>
                    <a:bodyPr/>
                    <a:lstStyle/>
                    <a:p>
                      <a:r>
                        <a:rPr lang="en-US" sz="1200" b="1" dirty="0" smtClean="0"/>
                        <a:t>Total Net Assets </a:t>
                      </a:r>
                      <a:endParaRPr lang="en-US" sz="1200" b="1" dirty="0"/>
                    </a:p>
                  </a:txBody>
                  <a:tcPr/>
                </a:tc>
                <a:tc>
                  <a:txBody>
                    <a:bodyPr/>
                    <a:lstStyle/>
                    <a:p>
                      <a:r>
                        <a:rPr lang="en-US" sz="1200" dirty="0" smtClean="0"/>
                        <a:t>HK$ 79.9</a:t>
                      </a:r>
                      <a:r>
                        <a:rPr lang="en-US" sz="1200" baseline="0" dirty="0" smtClean="0"/>
                        <a:t> B </a:t>
                      </a:r>
                      <a:endParaRPr lang="en-US" sz="12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517701371"/>
              </p:ext>
            </p:extLst>
          </p:nvPr>
        </p:nvGraphicFramePr>
        <p:xfrm>
          <a:off x="5364088" y="2013995"/>
          <a:ext cx="3456384" cy="2711149"/>
        </p:xfrm>
        <a:graphic>
          <a:graphicData uri="http://schemas.openxmlformats.org/drawingml/2006/table">
            <a:tbl>
              <a:tblPr firstRow="1" bandRow="1">
                <a:tableStyleId>{5C22544A-7EE6-4342-B048-85BDC9FD1C3A}</a:tableStyleId>
              </a:tblPr>
              <a:tblGrid>
                <a:gridCol w="2175776"/>
                <a:gridCol w="1280608"/>
              </a:tblGrid>
              <a:tr h="387307">
                <a:tc gridSpan="2">
                  <a:txBody>
                    <a:bodyPr/>
                    <a:lstStyle/>
                    <a:p>
                      <a:r>
                        <a:rPr lang="en-US" sz="1200" b="1" dirty="0" smtClean="0"/>
                        <a:t>Top Holdings</a:t>
                      </a:r>
                      <a:endParaRPr lang="en-US" sz="1200" b="1" dirty="0"/>
                    </a:p>
                  </a:txBody>
                  <a:tcPr/>
                </a:tc>
                <a:tc hMerge="1">
                  <a:txBody>
                    <a:bodyPr/>
                    <a:lstStyle/>
                    <a:p>
                      <a:endParaRPr lang="en-US" sz="1200" dirty="0"/>
                    </a:p>
                  </a:txBody>
                  <a:tcPr/>
                </a:tc>
              </a:tr>
              <a:tr h="387307">
                <a:tc>
                  <a:txBody>
                    <a:bodyPr/>
                    <a:lstStyle/>
                    <a:p>
                      <a:r>
                        <a:rPr lang="en-US" sz="1200" dirty="0" smtClean="0"/>
                        <a:t>HSBC Holdings</a:t>
                      </a:r>
                      <a:endParaRPr lang="en-US" sz="1200" dirty="0"/>
                    </a:p>
                  </a:txBody>
                  <a:tcPr/>
                </a:tc>
                <a:tc>
                  <a:txBody>
                    <a:bodyPr/>
                    <a:lstStyle/>
                    <a:p>
                      <a:r>
                        <a:rPr lang="en-US" sz="1200" b="0" i="0" kern="1200" dirty="0" smtClean="0">
                          <a:solidFill>
                            <a:schemeClr val="dk1"/>
                          </a:solidFill>
                          <a:effectLst/>
                          <a:latin typeface="+mn-lt"/>
                          <a:ea typeface="+mn-ea"/>
                          <a:cs typeface="+mn-cs"/>
                        </a:rPr>
                        <a:t>10.45%</a:t>
                      </a:r>
                      <a:endParaRPr lang="en-US" sz="1200" dirty="0"/>
                    </a:p>
                  </a:txBody>
                  <a:tcPr/>
                </a:tc>
              </a:tr>
              <a:tr h="387307">
                <a:tc>
                  <a:txBody>
                    <a:bodyPr/>
                    <a:lstStyle/>
                    <a:p>
                      <a:r>
                        <a:rPr lang="en-US" sz="1200" dirty="0" smtClean="0"/>
                        <a:t>AIA Group Ltd.</a:t>
                      </a:r>
                      <a:endParaRPr lang="en-US" sz="1200" dirty="0"/>
                    </a:p>
                  </a:txBody>
                  <a:tcPr/>
                </a:tc>
                <a:tc>
                  <a:txBody>
                    <a:bodyPr/>
                    <a:lstStyle/>
                    <a:p>
                      <a:r>
                        <a:rPr lang="en-US" sz="1200" b="0" i="0" kern="1200" dirty="0" smtClean="0">
                          <a:solidFill>
                            <a:schemeClr val="dk1"/>
                          </a:solidFill>
                          <a:effectLst/>
                          <a:latin typeface="+mn-lt"/>
                          <a:ea typeface="+mn-ea"/>
                          <a:cs typeface="+mn-cs"/>
                        </a:rPr>
                        <a:t>8.71%</a:t>
                      </a:r>
                      <a:endParaRPr lang="en-US" sz="1200" dirty="0"/>
                    </a:p>
                  </a:txBody>
                  <a:tcPr/>
                </a:tc>
              </a:tr>
              <a:tr h="387307">
                <a:tc>
                  <a:txBody>
                    <a:bodyPr/>
                    <a:lstStyle/>
                    <a:p>
                      <a:r>
                        <a:rPr lang="en-US" sz="1200" dirty="0" err="1" smtClean="0"/>
                        <a:t>Tencent</a:t>
                      </a:r>
                      <a:r>
                        <a:rPr lang="en-US" sz="1200" dirty="0" smtClean="0"/>
                        <a:t> Holdings</a:t>
                      </a:r>
                      <a:endParaRPr lang="en-US" sz="1200" dirty="0"/>
                    </a:p>
                  </a:txBody>
                  <a:tcPr/>
                </a:tc>
                <a:tc>
                  <a:txBody>
                    <a:bodyPr/>
                    <a:lstStyle/>
                    <a:p>
                      <a:r>
                        <a:rPr lang="en-US" sz="1200" b="0" i="0" kern="1200" dirty="0" smtClean="0">
                          <a:solidFill>
                            <a:schemeClr val="dk1"/>
                          </a:solidFill>
                          <a:effectLst/>
                          <a:latin typeface="+mn-lt"/>
                          <a:ea typeface="+mn-ea"/>
                          <a:cs typeface="+mn-cs"/>
                        </a:rPr>
                        <a:t>8.48%</a:t>
                      </a:r>
                      <a:endParaRPr lang="en-US" sz="1200" dirty="0"/>
                    </a:p>
                  </a:txBody>
                  <a:tcPr/>
                </a:tc>
              </a:tr>
              <a:tr h="387307">
                <a:tc>
                  <a:txBody>
                    <a:bodyPr/>
                    <a:lstStyle/>
                    <a:p>
                      <a:r>
                        <a:rPr lang="en-US" sz="1200" dirty="0" smtClean="0"/>
                        <a:t>China Construction Bank</a:t>
                      </a:r>
                      <a:endParaRPr lang="en-US" sz="1200" dirty="0"/>
                    </a:p>
                  </a:txBody>
                  <a:tcPr/>
                </a:tc>
                <a:tc>
                  <a:txBody>
                    <a:bodyPr/>
                    <a:lstStyle/>
                    <a:p>
                      <a:r>
                        <a:rPr lang="en-US" sz="1200" b="0" i="0" kern="1200" dirty="0" smtClean="0">
                          <a:solidFill>
                            <a:schemeClr val="dk1"/>
                          </a:solidFill>
                          <a:effectLst/>
                          <a:latin typeface="+mn-lt"/>
                          <a:ea typeface="+mn-ea"/>
                          <a:cs typeface="+mn-cs"/>
                        </a:rPr>
                        <a:t>8.30%</a:t>
                      </a:r>
                      <a:endParaRPr lang="en-US" sz="1200" dirty="0"/>
                    </a:p>
                  </a:txBody>
                  <a:tcPr/>
                </a:tc>
              </a:tr>
              <a:tr h="387307">
                <a:tc>
                  <a:txBody>
                    <a:bodyPr/>
                    <a:lstStyle/>
                    <a:p>
                      <a:r>
                        <a:rPr lang="en-US" sz="1200" dirty="0" smtClean="0"/>
                        <a:t>China Mobile</a:t>
                      </a:r>
                      <a:endParaRPr lang="en-US" sz="1200" dirty="0"/>
                    </a:p>
                  </a:txBody>
                  <a:tcPr/>
                </a:tc>
                <a:tc>
                  <a:txBody>
                    <a:bodyPr/>
                    <a:lstStyle/>
                    <a:p>
                      <a:r>
                        <a:rPr lang="en-US" sz="1200" b="0" i="0" kern="1200" dirty="0" smtClean="0">
                          <a:solidFill>
                            <a:schemeClr val="dk1"/>
                          </a:solidFill>
                          <a:effectLst/>
                          <a:latin typeface="+mn-lt"/>
                          <a:ea typeface="+mn-ea"/>
                          <a:cs typeface="+mn-cs"/>
                        </a:rPr>
                        <a:t>5.43%</a:t>
                      </a:r>
                      <a:endParaRPr lang="en-US" sz="1200" dirty="0"/>
                    </a:p>
                  </a:txBody>
                  <a:tcPr/>
                </a:tc>
              </a:tr>
              <a:tr h="387307">
                <a:tc gridSpan="2">
                  <a:txBody>
                    <a:bodyPr/>
                    <a:lstStyle/>
                    <a:p>
                      <a:r>
                        <a:rPr lang="en-US" sz="1200" dirty="0" smtClean="0">
                          <a:hlinkClick r:id="rId3"/>
                        </a:rPr>
                        <a:t>…… full list</a:t>
                      </a:r>
                      <a:endParaRPr lang="en-US" sz="1200" dirty="0"/>
                    </a:p>
                  </a:txBody>
                  <a:tcPr/>
                </a:tc>
                <a:tc hMerge="1">
                  <a:txBody>
                    <a:bodyPr/>
                    <a:lstStyle/>
                    <a:p>
                      <a:endParaRPr lang="en-US" dirty="0"/>
                    </a:p>
                  </a:txBody>
                  <a:tcPr/>
                </a:tc>
              </a:tr>
            </a:tbl>
          </a:graphicData>
        </a:graphic>
      </p:graphicFrame>
      <p:sp>
        <p:nvSpPr>
          <p:cNvPr id="6" name="TextBox 5"/>
          <p:cNvSpPr txBox="1"/>
          <p:nvPr/>
        </p:nvSpPr>
        <p:spPr>
          <a:xfrm>
            <a:off x="367358" y="4941168"/>
            <a:ext cx="8381106" cy="1169551"/>
          </a:xfrm>
          <a:prstGeom prst="rect">
            <a:avLst/>
          </a:prstGeom>
          <a:noFill/>
        </p:spPr>
        <p:txBody>
          <a:bodyPr wrap="square" rtlCol="0">
            <a:spAutoFit/>
          </a:bodyPr>
          <a:lstStyle/>
          <a:p>
            <a:r>
              <a:rPr lang="en-US" sz="1400" dirty="0" smtClean="0">
                <a:hlinkClick r:id="rId4"/>
              </a:rPr>
              <a:t>Hang Seng Indexes</a:t>
            </a:r>
            <a:endParaRPr lang="en-US" sz="1400" dirty="0" smtClean="0"/>
          </a:p>
          <a:p>
            <a:r>
              <a:rPr lang="en-US" sz="1400" b="1" dirty="0" smtClean="0">
                <a:solidFill>
                  <a:srgbClr val="0070C0"/>
                </a:solidFill>
              </a:rPr>
              <a:t>Quarterly </a:t>
            </a:r>
            <a:r>
              <a:rPr lang="en-US" sz="1400" b="1" dirty="0">
                <a:solidFill>
                  <a:srgbClr val="0070C0"/>
                </a:solidFill>
              </a:rPr>
              <a:t>rebalancing </a:t>
            </a:r>
            <a:r>
              <a:rPr lang="en-US" sz="1400" b="1" dirty="0" smtClean="0">
                <a:solidFill>
                  <a:srgbClr val="0070C0"/>
                </a:solidFill>
              </a:rPr>
              <a:t> </a:t>
            </a:r>
            <a:r>
              <a:rPr lang="en-US" sz="1400" dirty="0" smtClean="0"/>
              <a:t>is </a:t>
            </a:r>
            <a:r>
              <a:rPr lang="en-US" sz="1400" dirty="0"/>
              <a:t>undertaken in </a:t>
            </a:r>
            <a:r>
              <a:rPr lang="en-US" sz="1400" b="1" dirty="0">
                <a:solidFill>
                  <a:srgbClr val="0070C0"/>
                </a:solidFill>
                <a:hlinkClick r:id="rId5"/>
              </a:rPr>
              <a:t>Mar, Jun, Sep &amp; Dec</a:t>
            </a:r>
            <a:r>
              <a:rPr lang="en-US" sz="1400" dirty="0"/>
              <a:t>, which includes update of the </a:t>
            </a:r>
            <a:r>
              <a:rPr lang="en-US" sz="1400" dirty="0" err="1"/>
              <a:t>freefloat</a:t>
            </a:r>
            <a:r>
              <a:rPr lang="en-US" sz="1400" dirty="0"/>
              <a:t>-adjusted factors, cap factors and issued shares, and changes of index constituents according to the quarterly index review results</a:t>
            </a:r>
            <a:r>
              <a:rPr lang="en-US" sz="1400" dirty="0" smtClean="0"/>
              <a:t>.</a:t>
            </a:r>
          </a:p>
          <a:p>
            <a:endParaRPr lang="en-US" sz="1400" dirty="0"/>
          </a:p>
        </p:txBody>
      </p:sp>
    </p:spTree>
    <p:extLst>
      <p:ext uri="{BB962C8B-B14F-4D97-AF65-F5344CB8AC3E}">
        <p14:creationId xmlns:p14="http://schemas.microsoft.com/office/powerpoint/2010/main" val="2214539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Assessment</a:t>
            </a:r>
          </a:p>
        </p:txBody>
      </p:sp>
      <p:sp>
        <p:nvSpPr>
          <p:cNvPr id="7" name="Content Placeholder 1"/>
          <p:cNvSpPr txBox="1">
            <a:spLocks/>
          </p:cNvSpPr>
          <p:nvPr/>
        </p:nvSpPr>
        <p:spPr>
          <a:xfrm>
            <a:off x="395536" y="1700808"/>
            <a:ext cx="8568952" cy="316835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Continuous </a:t>
            </a:r>
            <a:r>
              <a:rPr lang="en-US" sz="1800" b="1" dirty="0">
                <a:solidFill>
                  <a:srgbClr val="0070C0"/>
                </a:solidFill>
              </a:rPr>
              <a:t>Assessment </a:t>
            </a:r>
            <a:r>
              <a:rPr lang="en-US" sz="1800" b="1" dirty="0" smtClean="0">
                <a:solidFill>
                  <a:srgbClr val="0070C0"/>
                </a:solidFill>
              </a:rPr>
              <a:t>(20</a:t>
            </a:r>
            <a:r>
              <a:rPr lang="en-US" sz="1800" b="1" dirty="0">
                <a:solidFill>
                  <a:srgbClr val="0070C0"/>
                </a:solidFill>
              </a:rPr>
              <a:t>%): </a:t>
            </a:r>
            <a:r>
              <a:rPr lang="en-US" sz="1800" dirty="0"/>
              <a:t>In-class </a:t>
            </a:r>
            <a:r>
              <a:rPr lang="en-US" sz="1800" dirty="0" smtClean="0"/>
              <a:t>exercises and discussions</a:t>
            </a:r>
          </a:p>
          <a:p>
            <a:pPr>
              <a:buFont typeface="Arial" panose="020B0604020202020204" pitchFamily="34" charset="0"/>
              <a:buChar char="•"/>
            </a:pPr>
            <a:endParaRPr lang="en-US" sz="1800" dirty="0"/>
          </a:p>
          <a:p>
            <a:pPr>
              <a:buFont typeface="Arial" panose="020B0604020202020204" pitchFamily="34" charset="0"/>
              <a:buChar char="•"/>
            </a:pPr>
            <a:r>
              <a:rPr lang="en-US" sz="1800" b="1" dirty="0">
                <a:solidFill>
                  <a:srgbClr val="0070C0"/>
                </a:solidFill>
              </a:rPr>
              <a:t>Group Presentation </a:t>
            </a:r>
            <a:r>
              <a:rPr lang="en-US" sz="1800" b="1" dirty="0" smtClean="0">
                <a:solidFill>
                  <a:srgbClr val="0070C0"/>
                </a:solidFill>
              </a:rPr>
              <a:t>(40</a:t>
            </a:r>
            <a:r>
              <a:rPr lang="en-US" sz="1800" b="1" dirty="0">
                <a:solidFill>
                  <a:srgbClr val="0070C0"/>
                </a:solidFill>
              </a:rPr>
              <a:t>%): </a:t>
            </a:r>
            <a:r>
              <a:rPr lang="en-US" sz="1800" dirty="0" smtClean="0"/>
              <a:t>group presentation demonstrating </a:t>
            </a:r>
            <a:r>
              <a:rPr lang="en-US" sz="1800" dirty="0"/>
              <a:t>the usage of </a:t>
            </a:r>
            <a:r>
              <a:rPr lang="en-US" sz="1800" dirty="0" smtClean="0"/>
              <a:t>Machine Learning in Algorithmic trading</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solidFill>
                  <a:srgbClr val="0070C0"/>
                </a:solidFill>
              </a:rPr>
              <a:t>Exam </a:t>
            </a:r>
            <a:r>
              <a:rPr lang="en-US" sz="1800" b="1" dirty="0">
                <a:solidFill>
                  <a:srgbClr val="0070C0"/>
                </a:solidFill>
              </a:rPr>
              <a:t>(40%): </a:t>
            </a:r>
            <a:r>
              <a:rPr lang="en-US" sz="1800" dirty="0" smtClean="0"/>
              <a:t>Written exam</a:t>
            </a:r>
            <a:endParaRPr lang="en-US" sz="1800" b="1" dirty="0">
              <a:solidFill>
                <a:srgbClr val="0070C0"/>
              </a:solidFill>
            </a:endParaRP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solidFill>
                <a:srgbClr val="00B050"/>
              </a:solidFill>
            </a:endParaRPr>
          </a:p>
          <a:p>
            <a:endParaRPr lang="en-US" sz="1800" dirty="0">
              <a:solidFill>
                <a:srgbClr val="00B050"/>
              </a:solidFill>
            </a:endParaRPr>
          </a:p>
        </p:txBody>
      </p:sp>
    </p:spTree>
    <p:extLst>
      <p:ext uri="{BB962C8B-B14F-4D97-AF65-F5344CB8AC3E}">
        <p14:creationId xmlns:p14="http://schemas.microsoft.com/office/powerpoint/2010/main" val="2812937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Some ETF funds (like HK Tracker Fund </a:t>
            </a:r>
            <a:r>
              <a:rPr lang="zh-TW" altLang="en-US" sz="1800" dirty="0"/>
              <a:t>盈富</a:t>
            </a:r>
            <a:r>
              <a:rPr lang="zh-TW" altLang="en-US" sz="1800" dirty="0" smtClean="0"/>
              <a:t>基金</a:t>
            </a:r>
            <a:r>
              <a:rPr lang="en-US" altLang="zh-TW" sz="1800" dirty="0" smtClean="0"/>
              <a:t>) </a:t>
            </a:r>
            <a:r>
              <a:rPr lang="en-US" altLang="zh-TW" sz="1800" b="1" dirty="0" smtClean="0">
                <a:solidFill>
                  <a:srgbClr val="0070C0"/>
                </a:solidFill>
              </a:rPr>
              <a:t>passively</a:t>
            </a:r>
            <a:r>
              <a:rPr lang="en-US" altLang="zh-TW" sz="1800" dirty="0" smtClean="0"/>
              <a:t> track the underlying </a:t>
            </a:r>
            <a:r>
              <a:rPr lang="en-US" sz="1800" dirty="0" smtClean="0"/>
              <a:t>index constituents </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The </a:t>
            </a:r>
            <a:r>
              <a:rPr lang="en-US" sz="1800" dirty="0"/>
              <a:t>constituents </a:t>
            </a:r>
            <a:r>
              <a:rPr lang="en-US" sz="1800" dirty="0" smtClean="0"/>
              <a:t>may be </a:t>
            </a:r>
            <a:r>
              <a:rPr lang="en-US" sz="1800" b="1" dirty="0" smtClean="0">
                <a:solidFill>
                  <a:srgbClr val="0070C0"/>
                </a:solidFill>
              </a:rPr>
              <a:t>re-weighted or new stocks will be added </a:t>
            </a:r>
            <a:r>
              <a:rPr lang="en-US" sz="1800" dirty="0" smtClean="0"/>
              <a:t>to the index. The ETF funds need to adjust the portfolio according to the new weighting</a:t>
            </a:r>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r>
              <a:rPr lang="en-US" sz="1800" dirty="0" smtClean="0"/>
              <a:t>As the transaction performance are </a:t>
            </a:r>
            <a:r>
              <a:rPr lang="en-US" sz="1800" b="1" dirty="0" smtClean="0">
                <a:solidFill>
                  <a:srgbClr val="0070C0"/>
                </a:solidFill>
              </a:rPr>
              <a:t>mark-to-market by the closing price</a:t>
            </a:r>
            <a:r>
              <a:rPr lang="en-US" sz="1800" dirty="0" smtClean="0"/>
              <a:t>, use Market-on-Close Algo to benchmark with the closing price</a:t>
            </a:r>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9527708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772030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02276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Algo – Market On Close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dirty="0" smtClean="0"/>
              <a:t>A </a:t>
            </a:r>
            <a:r>
              <a:rPr lang="en-US" sz="2000" dirty="0"/>
              <a:t>trader experience before </a:t>
            </a:r>
            <a:r>
              <a:rPr lang="en-US" sz="2000" dirty="0" smtClean="0"/>
              <a:t>using before </a:t>
            </a:r>
            <a:r>
              <a:rPr lang="en-US" sz="2000" b="1" dirty="0" smtClean="0">
                <a:solidFill>
                  <a:srgbClr val="0070C0"/>
                </a:solidFill>
              </a:rPr>
              <a:t>Market-On-Close Algo</a:t>
            </a:r>
            <a:endParaRPr lang="en-US" sz="2000" b="1" dirty="0">
              <a:solidFill>
                <a:srgbClr val="0070C0"/>
              </a:solidFill>
            </a:endParaRPr>
          </a:p>
        </p:txBody>
      </p:sp>
      <p:pic>
        <p:nvPicPr>
          <p:cNvPr id="1026" name="Picture 2" descr="smash computer screen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01548"/>
            <a:ext cx="4521349" cy="351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812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Market-on-Close (MOC) Algo benchmarks </a:t>
            </a:r>
            <a:r>
              <a:rPr lang="en-US" sz="1800" dirty="0"/>
              <a:t>with the </a:t>
            </a:r>
            <a:r>
              <a:rPr lang="en-US" sz="1800" b="1" dirty="0">
                <a:solidFill>
                  <a:srgbClr val="0070C0"/>
                </a:solidFill>
              </a:rPr>
              <a:t>closing </a:t>
            </a:r>
            <a:r>
              <a:rPr lang="en-US" sz="1800" b="1" dirty="0" smtClean="0">
                <a:solidFill>
                  <a:srgbClr val="0070C0"/>
                </a:solidFill>
              </a:rPr>
              <a:t>price</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Daily closing trade or </a:t>
            </a:r>
            <a:r>
              <a:rPr lang="en-US" sz="1800" b="1" dirty="0" smtClean="0">
                <a:solidFill>
                  <a:srgbClr val="0070C0"/>
                </a:solidFill>
              </a:rPr>
              <a:t>Index Rebalance</a:t>
            </a:r>
            <a:r>
              <a:rPr lang="en-US" sz="1800" dirty="0" smtClean="0"/>
              <a:t> trade where the index </a:t>
            </a:r>
            <a:r>
              <a:rPr lang="en-US" sz="1800" dirty="0"/>
              <a:t>constituents </a:t>
            </a:r>
            <a:r>
              <a:rPr lang="en-US" sz="1800" b="1" dirty="0" smtClean="0">
                <a:solidFill>
                  <a:srgbClr val="0070C0"/>
                </a:solidFill>
              </a:rPr>
              <a:t>re-weighting </a:t>
            </a:r>
            <a:r>
              <a:rPr lang="en-US" sz="1800" b="1" dirty="0">
                <a:solidFill>
                  <a:srgbClr val="0070C0"/>
                </a:solidFill>
              </a:rPr>
              <a:t>or </a:t>
            </a:r>
            <a:r>
              <a:rPr lang="en-US" sz="1800" b="1" dirty="0" smtClean="0">
                <a:solidFill>
                  <a:srgbClr val="0070C0"/>
                </a:solidFill>
              </a:rPr>
              <a:t>adding new stocks</a:t>
            </a:r>
            <a:r>
              <a:rPr lang="en-US" sz="1800" dirty="0" smtClean="0"/>
              <a:t>. </a:t>
            </a:r>
            <a:r>
              <a:rPr lang="en-US" sz="1800" dirty="0"/>
              <a:t>The ETF funds need to adjust the portfolio according to the new </a:t>
            </a:r>
            <a:r>
              <a:rPr lang="en-US" sz="1800" dirty="0" smtClean="0"/>
              <a:t>weighting</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Orders </a:t>
            </a:r>
            <a:r>
              <a:rPr lang="en-US" sz="1800" b="1" dirty="0">
                <a:solidFill>
                  <a:srgbClr val="0070C0"/>
                </a:solidFill>
              </a:rPr>
              <a:t>non-completion can be hedged by the Index </a:t>
            </a:r>
            <a:r>
              <a:rPr lang="en-US" sz="1800" b="1" dirty="0" smtClean="0">
                <a:solidFill>
                  <a:srgbClr val="0070C0"/>
                </a:solidFill>
              </a:rPr>
              <a:t>Future</a:t>
            </a:r>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r>
              <a:rPr lang="en-US" sz="1800" b="1" dirty="0" smtClean="0"/>
              <a:t>Risk MOC</a:t>
            </a:r>
            <a:r>
              <a:rPr lang="en-US" sz="1800" dirty="0" smtClean="0"/>
              <a:t>: the firm </a:t>
            </a:r>
            <a:r>
              <a:rPr lang="en-US" sz="1800" b="1" dirty="0" smtClean="0">
                <a:solidFill>
                  <a:srgbClr val="0070C0"/>
                </a:solidFill>
              </a:rPr>
              <a:t>takes the positions and guarantee performance </a:t>
            </a:r>
            <a:r>
              <a:rPr lang="en-US" sz="1800" dirty="0" smtClean="0"/>
              <a:t>(e.g. 10bps better than closing price) </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t>Agency MOC</a:t>
            </a:r>
            <a:r>
              <a:rPr lang="en-US" sz="1800" dirty="0" smtClean="0"/>
              <a:t>: the firm purely acts as broker for conducting the transactions</a:t>
            </a:r>
            <a:endParaRPr lang="en-US" sz="1800" dirty="0"/>
          </a:p>
          <a:p>
            <a:pPr>
              <a:buFont typeface="Arial" panose="020B0604020202020204" pitchFamily="34" charset="0"/>
              <a:buChar char="•"/>
            </a:pPr>
            <a:endParaRPr lang="en-US" sz="1800" b="1" dirty="0">
              <a:solidFill>
                <a:srgbClr val="0070C0"/>
              </a:solidFill>
            </a:endParaRP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7492472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381642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Divide the order into </a:t>
            </a:r>
            <a:r>
              <a:rPr lang="en-US" sz="1800" b="1" dirty="0">
                <a:solidFill>
                  <a:srgbClr val="0070C0"/>
                </a:solidFill>
              </a:rPr>
              <a:t>pre-trade portion </a:t>
            </a:r>
            <a:r>
              <a:rPr lang="en-US" sz="1800" dirty="0"/>
              <a:t>(trade before the closing auction) and </a:t>
            </a:r>
            <a:r>
              <a:rPr lang="en-US" sz="1800" b="1" dirty="0">
                <a:solidFill>
                  <a:srgbClr val="0070C0"/>
                </a:solidFill>
              </a:rPr>
              <a:t>on-close portion </a:t>
            </a:r>
            <a:r>
              <a:rPr lang="en-US" sz="1800" dirty="0"/>
              <a:t>(trade into the closing auction). The ratio is decided by the trader</a:t>
            </a:r>
          </a:p>
          <a:p>
            <a:pPr>
              <a:buFont typeface="Arial" panose="020B0604020202020204" pitchFamily="34" charset="0"/>
              <a:buChar char="•"/>
            </a:pPr>
            <a:endParaRPr lang="en-US" sz="1800" dirty="0"/>
          </a:p>
          <a:p>
            <a:pPr>
              <a:buFont typeface="Arial" panose="020B0604020202020204" pitchFamily="34" charset="0"/>
              <a:buChar char="•"/>
            </a:pPr>
            <a:r>
              <a:rPr lang="en-US" sz="1800" dirty="0"/>
              <a:t>The objective is to balance the </a:t>
            </a:r>
            <a:r>
              <a:rPr lang="en-US" sz="1800" b="1" dirty="0">
                <a:solidFill>
                  <a:srgbClr val="0070C0"/>
                </a:solidFill>
              </a:rPr>
              <a:t>price improvement from the pre-trade portion </a:t>
            </a:r>
            <a:r>
              <a:rPr lang="en-US" sz="1800" dirty="0"/>
              <a:t>vs the on-close portion which support the closing price itself.</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If the order is in </a:t>
            </a:r>
            <a:r>
              <a:rPr lang="en-US" sz="1800" b="1" dirty="0" smtClean="0">
                <a:solidFill>
                  <a:srgbClr val="0070C0"/>
                </a:solidFill>
              </a:rPr>
              <a:t>right flow</a:t>
            </a:r>
            <a:r>
              <a:rPr lang="en-US" sz="1800" dirty="0" smtClean="0"/>
              <a:t> (e.g. buying a name which is adding to the index or re-weighting upward), the stock is </a:t>
            </a:r>
            <a:r>
              <a:rPr lang="en-US" sz="1800" b="1" dirty="0" smtClean="0">
                <a:solidFill>
                  <a:srgbClr val="0070C0"/>
                </a:solidFill>
              </a:rPr>
              <a:t>expected to have large buy pressure </a:t>
            </a:r>
            <a:r>
              <a:rPr lang="en-US" sz="1800" dirty="0" smtClean="0"/>
              <a:t>during the closing that should </a:t>
            </a:r>
            <a:r>
              <a:rPr lang="en-US" sz="1800" b="1" dirty="0">
                <a:solidFill>
                  <a:srgbClr val="0070C0"/>
                </a:solidFill>
              </a:rPr>
              <a:t>potentially push up the closing price</a:t>
            </a:r>
            <a:r>
              <a:rPr lang="en-US" sz="1800" dirty="0" smtClean="0"/>
              <a:t>. Hence the </a:t>
            </a:r>
            <a:r>
              <a:rPr lang="en-US" sz="1800" b="1" dirty="0">
                <a:solidFill>
                  <a:srgbClr val="0070C0"/>
                </a:solidFill>
              </a:rPr>
              <a:t>pre-trade portion (executed before closing) should have lower price </a:t>
            </a:r>
            <a:r>
              <a:rPr lang="en-US" sz="1800" dirty="0" smtClean="0"/>
              <a:t>and therefore improve the overall executed price.</a:t>
            </a:r>
          </a:p>
          <a:p>
            <a:pPr>
              <a:buFont typeface="Arial" panose="020B0604020202020204" pitchFamily="34" charset="0"/>
              <a:buChar char="•"/>
            </a:pPr>
            <a:endParaRPr lang="en-US" sz="1800" dirty="0"/>
          </a:p>
        </p:txBody>
      </p:sp>
      <p:sp>
        <p:nvSpPr>
          <p:cNvPr id="2" name="TextBox 1"/>
          <p:cNvSpPr txBox="1"/>
          <p:nvPr/>
        </p:nvSpPr>
        <p:spPr>
          <a:xfrm>
            <a:off x="1259632" y="5500622"/>
            <a:ext cx="5904655" cy="830997"/>
          </a:xfrm>
          <a:prstGeom prst="rect">
            <a:avLst/>
          </a:prstGeom>
          <a:noFill/>
        </p:spPr>
        <p:txBody>
          <a:bodyPr wrap="square" rtlCol="0">
            <a:spAutoFit/>
          </a:bodyPr>
          <a:lstStyle/>
          <a:p>
            <a:r>
              <a:rPr lang="en-US" sz="1600" i="1" dirty="0">
                <a:solidFill>
                  <a:srgbClr val="00B050"/>
                </a:solidFill>
              </a:rPr>
              <a:t>(If pre-trade can generally improve the price performance, why not 100% pre-trade the MOC order?)</a:t>
            </a:r>
          </a:p>
          <a:p>
            <a:endParaRPr lang="en-US" sz="1600" dirty="0"/>
          </a:p>
        </p:txBody>
      </p:sp>
    </p:spTree>
    <p:extLst>
      <p:ext uri="{BB962C8B-B14F-4D97-AF65-F5344CB8AC3E}">
        <p14:creationId xmlns:p14="http://schemas.microsoft.com/office/powerpoint/2010/main" val="308844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8640960" cy="28083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is generally done via </a:t>
            </a:r>
            <a:r>
              <a:rPr lang="en-US" sz="1800" b="1" dirty="0" smtClean="0">
                <a:solidFill>
                  <a:srgbClr val="0070C0"/>
                </a:solidFill>
              </a:rPr>
              <a:t>VWAP-style</a:t>
            </a:r>
            <a:r>
              <a:rPr lang="en-US" sz="1800" dirty="0" smtClean="0"/>
              <a:t> with a </a:t>
            </a:r>
            <a:r>
              <a:rPr lang="en-US" sz="1800" b="1" dirty="0" smtClean="0">
                <a:solidFill>
                  <a:srgbClr val="0070C0"/>
                </a:solidFill>
              </a:rPr>
              <a:t>reverse</a:t>
            </a:r>
            <a:r>
              <a:rPr lang="en-US" sz="1800" dirty="0" smtClean="0"/>
              <a:t> volume curve (calculated backwards from closing time)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order start time is </a:t>
            </a:r>
            <a:r>
              <a:rPr lang="en-US" sz="1800" b="1" dirty="0">
                <a:solidFill>
                  <a:srgbClr val="0070C0"/>
                </a:solidFill>
              </a:rPr>
              <a:t>calculated by ADV </a:t>
            </a:r>
            <a:r>
              <a:rPr lang="en-US" sz="1800" dirty="0"/>
              <a:t>(or Rebalance </a:t>
            </a:r>
            <a:r>
              <a:rPr lang="en-US" sz="1800" dirty="0" smtClean="0"/>
              <a:t>ADV) or manually input a start time.</a:t>
            </a: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sp>
        <p:nvSpPr>
          <p:cNvPr id="2" name="Lightning Bolt 1"/>
          <p:cNvSpPr/>
          <p:nvPr/>
        </p:nvSpPr>
        <p:spPr bwMode="auto">
          <a:xfrm>
            <a:off x="2334444" y="4077072"/>
            <a:ext cx="581372" cy="648072"/>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p:cNvSpPr txBox="1"/>
          <p:nvPr/>
        </p:nvSpPr>
        <p:spPr>
          <a:xfrm>
            <a:off x="395536" y="4265476"/>
            <a:ext cx="8568952" cy="1477328"/>
          </a:xfrm>
          <a:prstGeom prst="rect">
            <a:avLst/>
          </a:prstGeom>
          <a:noFill/>
        </p:spPr>
        <p:txBody>
          <a:bodyPr wrap="square" rtlCol="0">
            <a:spAutoFit/>
          </a:bodyPr>
          <a:lstStyle/>
          <a:p>
            <a:pPr marL="0" indent="0"/>
            <a:r>
              <a:rPr lang="en-US" sz="1800" dirty="0">
                <a:solidFill>
                  <a:srgbClr val="FF0000"/>
                </a:solidFill>
              </a:rPr>
              <a:t>Incidents </a:t>
            </a:r>
            <a:r>
              <a:rPr lang="en-US" sz="1800" dirty="0" smtClean="0">
                <a:solidFill>
                  <a:srgbClr val="FF0000"/>
                </a:solidFill>
              </a:rPr>
              <a:t>Sharing</a:t>
            </a:r>
          </a:p>
          <a:p>
            <a:pPr marL="0" indent="0"/>
            <a:endParaRPr lang="en-US" sz="1800" dirty="0" smtClean="0">
              <a:solidFill>
                <a:srgbClr val="FF0000"/>
              </a:solidFill>
            </a:endParaRPr>
          </a:p>
          <a:p>
            <a:pPr marL="285750" indent="-285750">
              <a:buFont typeface="Arial" panose="020B0604020202020204" pitchFamily="34" charset="0"/>
              <a:buChar char="•"/>
            </a:pPr>
            <a:r>
              <a:rPr lang="en-US" sz="1800" dirty="0" smtClean="0">
                <a:solidFill>
                  <a:srgbClr val="FF0000"/>
                </a:solidFill>
              </a:rPr>
              <a:t>Daily </a:t>
            </a:r>
            <a:r>
              <a:rPr lang="en-US" sz="1800" dirty="0">
                <a:solidFill>
                  <a:srgbClr val="FF0000"/>
                </a:solidFill>
              </a:rPr>
              <a:t>MOC vs Rebalance MOC parameters input</a:t>
            </a:r>
          </a:p>
          <a:p>
            <a:pPr marL="285750" indent="-285750">
              <a:buFont typeface="Arial" panose="020B0604020202020204" pitchFamily="34" charset="0"/>
              <a:buChar char="•"/>
            </a:pPr>
            <a:r>
              <a:rPr lang="en-US" sz="1800" dirty="0">
                <a:solidFill>
                  <a:srgbClr val="FF0000"/>
                </a:solidFill>
              </a:rPr>
              <a:t>Before HK closing auction, jammed </a:t>
            </a:r>
            <a:r>
              <a:rPr lang="en-US" sz="1800" dirty="0" smtClean="0">
                <a:solidFill>
                  <a:srgbClr val="FF0000"/>
                </a:solidFill>
              </a:rPr>
              <a:t>the last </a:t>
            </a:r>
            <a:r>
              <a:rPr lang="en-US" sz="1800" dirty="0">
                <a:solidFill>
                  <a:srgbClr val="FF0000"/>
                </a:solidFill>
              </a:rPr>
              <a:t>1-min throttle </a:t>
            </a:r>
            <a:r>
              <a:rPr lang="en-US" sz="1800" dirty="0" smtClean="0">
                <a:solidFill>
                  <a:srgbClr val="FF0000"/>
                </a:solidFill>
              </a:rPr>
              <a:t>and orders </a:t>
            </a:r>
            <a:r>
              <a:rPr lang="en-US" sz="1800" dirty="0">
                <a:solidFill>
                  <a:srgbClr val="FF0000"/>
                </a:solidFill>
              </a:rPr>
              <a:t>incompletion</a:t>
            </a:r>
          </a:p>
        </p:txBody>
      </p:sp>
    </p:spTree>
    <p:extLst>
      <p:ext uri="{BB962C8B-B14F-4D97-AF65-F5344CB8AC3E}">
        <p14:creationId xmlns:p14="http://schemas.microsoft.com/office/powerpoint/2010/main" val="239248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395536"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Pre-trade volume curve</a:t>
            </a:r>
            <a:endParaRPr lang="en-US" sz="1800" i="1" dirty="0" smtClean="0">
              <a:solidFill>
                <a:srgbClr val="00B050"/>
              </a:solidFill>
            </a:endParaRPr>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smtClean="0"/>
          </a:p>
          <a:p>
            <a:endParaRPr lang="en-US" sz="2000" dirty="0"/>
          </a:p>
          <a:p>
            <a:endParaRPr lang="en-US" sz="2000" dirty="0" smtClean="0"/>
          </a:p>
        </p:txBody>
      </p:sp>
      <p:graphicFrame>
        <p:nvGraphicFramePr>
          <p:cNvPr id="2" name="Chart 1"/>
          <p:cNvGraphicFramePr/>
          <p:nvPr>
            <p:extLst>
              <p:ext uri="{D42A27DB-BD31-4B8C-83A1-F6EECF244321}">
                <p14:modId xmlns:p14="http://schemas.microsoft.com/office/powerpoint/2010/main" val="815314472"/>
              </p:ext>
            </p:extLst>
          </p:nvPr>
        </p:nvGraphicFramePr>
        <p:xfrm>
          <a:off x="899592" y="2276872"/>
          <a:ext cx="6912768" cy="3693343"/>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639913" y="3805589"/>
            <a:ext cx="3582144"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smtClean="0"/>
              <a:t>Why is the </a:t>
            </a:r>
            <a:r>
              <a:rPr lang="en-US" sz="1600" dirty="0"/>
              <a:t>shape of the MOC volume curve is always </a:t>
            </a:r>
            <a:r>
              <a:rPr lang="en-US" sz="1600" b="1" dirty="0">
                <a:solidFill>
                  <a:srgbClr val="0070C0"/>
                </a:solidFill>
              </a:rPr>
              <a:t>concave towards the </a:t>
            </a:r>
            <a:r>
              <a:rPr lang="en-US" sz="1600" b="1" dirty="0" smtClean="0">
                <a:solidFill>
                  <a:srgbClr val="0070C0"/>
                </a:solidFill>
              </a:rPr>
              <a:t>closing </a:t>
            </a:r>
            <a:r>
              <a:rPr lang="en-US" sz="1600" dirty="0" smtClean="0"/>
              <a:t>? </a:t>
            </a:r>
            <a:endParaRPr lang="en-US" sz="1600" dirty="0"/>
          </a:p>
        </p:txBody>
      </p:sp>
      <p:sp>
        <p:nvSpPr>
          <p:cNvPr id="6" name="TextBox 5"/>
          <p:cNvSpPr txBox="1"/>
          <p:nvPr/>
        </p:nvSpPr>
        <p:spPr>
          <a:xfrm>
            <a:off x="1835696" y="2492896"/>
            <a:ext cx="4392488" cy="984885"/>
          </a:xfrm>
          <a:prstGeom prst="rect">
            <a:avLst/>
          </a:prstGeom>
          <a:noFill/>
        </p:spPr>
        <p:txBody>
          <a:bodyPr wrap="square" rtlCol="0">
            <a:spAutoFit/>
          </a:bodyPr>
          <a:lstStyle/>
          <a:p>
            <a:r>
              <a:rPr lang="en-US" sz="2000" dirty="0"/>
              <a:t>Traders adjust the volume </a:t>
            </a:r>
            <a:r>
              <a:rPr lang="en-US" sz="2000" b="1" dirty="0">
                <a:solidFill>
                  <a:srgbClr val="0070C0"/>
                </a:solidFill>
              </a:rPr>
              <a:t>skewness towards the closing time</a:t>
            </a:r>
            <a:r>
              <a:rPr lang="en-US" sz="2000" dirty="0"/>
              <a:t>.</a:t>
            </a:r>
          </a:p>
          <a:p>
            <a:endParaRPr lang="en-US" sz="1800" dirty="0"/>
          </a:p>
        </p:txBody>
      </p:sp>
      <p:cxnSp>
        <p:nvCxnSpPr>
          <p:cNvPr id="9" name="Straight Arrow Connector 8"/>
          <p:cNvCxnSpPr/>
          <p:nvPr/>
        </p:nvCxnSpPr>
        <p:spPr bwMode="auto">
          <a:xfrm>
            <a:off x="5148064" y="3032551"/>
            <a:ext cx="1080120" cy="10445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379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Market On Close</a:t>
            </a:r>
            <a:endParaRPr lang="en-US" dirty="0"/>
          </a:p>
        </p:txBody>
      </p:sp>
      <p:sp>
        <p:nvSpPr>
          <p:cNvPr id="7" name="Content Placeholder 1"/>
          <p:cNvSpPr txBox="1">
            <a:spLocks/>
          </p:cNvSpPr>
          <p:nvPr/>
        </p:nvSpPr>
        <p:spPr>
          <a:xfrm>
            <a:off x="539552" y="1700808"/>
            <a:ext cx="6696744"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How to determine the </a:t>
            </a:r>
            <a:r>
              <a:rPr lang="en-US" sz="1800" b="1" dirty="0" smtClean="0">
                <a:solidFill>
                  <a:srgbClr val="0070C0"/>
                </a:solidFill>
              </a:rPr>
              <a:t>ratio of Pre-trade vs On-Close</a:t>
            </a:r>
          </a:p>
          <a:p>
            <a:pPr>
              <a:buFont typeface="Arial" panose="020B0604020202020204" pitchFamily="34" charset="0"/>
              <a:buChar char="•"/>
            </a:pPr>
            <a:r>
              <a:rPr lang="en-US" sz="1800" dirty="0" smtClean="0"/>
              <a:t>10%-90% or 20%-80% or 30%-70% ?</a:t>
            </a:r>
          </a:p>
          <a:p>
            <a:pPr>
              <a:buFont typeface="Arial" panose="020B0604020202020204" pitchFamily="34" charset="0"/>
              <a:buChar char="•"/>
            </a:pPr>
            <a:endParaRPr lang="en-US" sz="1800" dirty="0" smtClean="0"/>
          </a:p>
          <a:p>
            <a:endParaRPr lang="en-US" sz="2000" dirty="0"/>
          </a:p>
          <a:p>
            <a:endParaRPr lang="en-US" sz="2000" dirty="0" smtClean="0"/>
          </a:p>
        </p:txBody>
      </p:sp>
      <p:grpSp>
        <p:nvGrpSpPr>
          <p:cNvPr id="13" name="Group 12"/>
          <p:cNvGrpSpPr/>
          <p:nvPr/>
        </p:nvGrpSpPr>
        <p:grpSpPr>
          <a:xfrm>
            <a:off x="1313259" y="2748025"/>
            <a:ext cx="5202957" cy="1617079"/>
            <a:chOff x="1259632" y="2726539"/>
            <a:chExt cx="5202957" cy="1617079"/>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32" b="15418"/>
            <a:stretch/>
          </p:blipFill>
          <p:spPr bwMode="auto">
            <a:xfrm>
              <a:off x="1259632" y="2809668"/>
              <a:ext cx="1656184" cy="129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1" t="8966" r="3408" b="13924"/>
            <a:stretch/>
          </p:blipFill>
          <p:spPr bwMode="auto">
            <a:xfrm>
              <a:off x="4860032" y="2726539"/>
              <a:ext cx="1540727" cy="137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3648" y="4005064"/>
              <a:ext cx="1596912" cy="338554"/>
            </a:xfrm>
            <a:prstGeom prst="rect">
              <a:avLst/>
            </a:prstGeom>
            <a:noFill/>
          </p:spPr>
          <p:txBody>
            <a:bodyPr wrap="none" rtlCol="0">
              <a:spAutoFit/>
            </a:bodyPr>
            <a:lstStyle/>
            <a:p>
              <a:r>
                <a:rPr lang="en-US" sz="1600" dirty="0" smtClean="0"/>
                <a:t>Announce Date</a:t>
              </a:r>
              <a:endParaRPr lang="en-US" sz="1600" dirty="0"/>
            </a:p>
          </p:txBody>
        </p:sp>
        <p:sp>
          <p:nvSpPr>
            <p:cNvPr id="12" name="TextBox 11"/>
            <p:cNvSpPr txBox="1"/>
            <p:nvPr/>
          </p:nvSpPr>
          <p:spPr>
            <a:xfrm>
              <a:off x="5004048" y="4005064"/>
              <a:ext cx="1458541" cy="338554"/>
            </a:xfrm>
            <a:prstGeom prst="rect">
              <a:avLst/>
            </a:prstGeom>
            <a:noFill/>
          </p:spPr>
          <p:txBody>
            <a:bodyPr wrap="none" rtlCol="0">
              <a:spAutoFit/>
            </a:bodyPr>
            <a:lstStyle/>
            <a:p>
              <a:r>
                <a:rPr lang="en-US" sz="1600" dirty="0" smtClean="0"/>
                <a:t>Effective Date</a:t>
              </a:r>
              <a:endParaRPr lang="en-US" sz="1600" dirty="0"/>
            </a:p>
          </p:txBody>
        </p:sp>
        <p:cxnSp>
          <p:nvCxnSpPr>
            <p:cNvPr id="11" name="Straight Arrow Connector 10"/>
            <p:cNvCxnSpPr/>
            <p:nvPr/>
          </p:nvCxnSpPr>
          <p:spPr>
            <a:xfrm>
              <a:off x="3275856" y="3455034"/>
              <a:ext cx="115212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4" name="TextBox 13"/>
          <p:cNvSpPr txBox="1"/>
          <p:nvPr/>
        </p:nvSpPr>
        <p:spPr>
          <a:xfrm>
            <a:off x="611560" y="4797152"/>
            <a:ext cx="7704856" cy="160043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After announce date, keep track of the </a:t>
            </a:r>
            <a:r>
              <a:rPr lang="en-US" sz="1600" b="1" dirty="0" smtClean="0">
                <a:solidFill>
                  <a:srgbClr val="0070C0"/>
                </a:solidFill>
              </a:rPr>
              <a:t>stocks daily volume vs ADV </a:t>
            </a:r>
            <a:r>
              <a:rPr lang="en-US" sz="1600" dirty="0" smtClean="0"/>
              <a:t>until effective date </a:t>
            </a:r>
          </a:p>
          <a:p>
            <a:pPr marL="285750" indent="-285750">
              <a:buFont typeface="Arial" panose="020B0604020202020204" pitchFamily="34" charset="0"/>
              <a:buChar char="•"/>
            </a:pPr>
            <a:r>
              <a:rPr lang="en-US" sz="1600" dirty="0" smtClean="0"/>
              <a:t>The excess to the ADV volume could be the </a:t>
            </a:r>
            <a:r>
              <a:rPr lang="en-US" sz="1600" b="1" dirty="0" smtClean="0">
                <a:solidFill>
                  <a:srgbClr val="0070C0"/>
                </a:solidFill>
              </a:rPr>
              <a:t>counter-flow orders </a:t>
            </a:r>
            <a:r>
              <a:rPr lang="en-US" sz="1600" dirty="0" smtClean="0"/>
              <a:t>(non-index tracking funds such as </a:t>
            </a:r>
            <a:r>
              <a:rPr lang="en-US" sz="1600" b="1" dirty="0">
                <a:solidFill>
                  <a:srgbClr val="0070C0"/>
                </a:solidFill>
              </a:rPr>
              <a:t>Hedge Funds</a:t>
            </a:r>
            <a:r>
              <a:rPr lang="en-US" sz="1600" dirty="0" smtClean="0"/>
              <a:t>). Larger counter-flow volume mean more towards On-Close portion</a:t>
            </a:r>
          </a:p>
          <a:p>
            <a:pPr marL="285750" indent="-285750">
              <a:buFont typeface="Arial" panose="020B0604020202020204" pitchFamily="34" charset="0"/>
              <a:buChar char="•"/>
            </a:pPr>
            <a:r>
              <a:rPr lang="en-US" sz="1600" dirty="0" smtClean="0"/>
              <a:t>Look at </a:t>
            </a:r>
            <a:r>
              <a:rPr lang="en-US" sz="1600" b="1" dirty="0" smtClean="0">
                <a:solidFill>
                  <a:srgbClr val="0070C0"/>
                </a:solidFill>
              </a:rPr>
              <a:t>previous similar index rebalance </a:t>
            </a:r>
            <a:r>
              <a:rPr lang="en-US" sz="1600" dirty="0" smtClean="0"/>
              <a:t>trades and volumes</a:t>
            </a:r>
            <a:endParaRPr lang="en-US" sz="1600" dirty="0"/>
          </a:p>
        </p:txBody>
      </p:sp>
    </p:spTree>
    <p:extLst>
      <p:ext uri="{BB962C8B-B14F-4D97-AF65-F5344CB8AC3E}">
        <p14:creationId xmlns:p14="http://schemas.microsoft.com/office/powerpoint/2010/main" val="39760513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Benchmark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b="1" dirty="0"/>
          </a:p>
          <a:p>
            <a:r>
              <a:rPr lang="en-US" sz="1800" dirty="0"/>
              <a:t>	</a:t>
            </a:r>
          </a:p>
        </p:txBody>
      </p:sp>
      <p:graphicFrame>
        <p:nvGraphicFramePr>
          <p:cNvPr id="4" name="Table 3"/>
          <p:cNvGraphicFramePr>
            <a:graphicFrameLocks noGrp="1"/>
          </p:cNvGraphicFramePr>
          <p:nvPr>
            <p:extLst>
              <p:ext uri="{D42A27DB-BD31-4B8C-83A1-F6EECF244321}">
                <p14:modId xmlns:p14="http://schemas.microsoft.com/office/powerpoint/2010/main" val="692905167"/>
              </p:ext>
            </p:extLst>
          </p:nvPr>
        </p:nvGraphicFramePr>
        <p:xfrm>
          <a:off x="467544" y="1628800"/>
          <a:ext cx="8064895" cy="4685373"/>
        </p:xfrm>
        <a:graphic>
          <a:graphicData uri="http://schemas.openxmlformats.org/drawingml/2006/table">
            <a:tbl>
              <a:tblPr firstRow="1" bandRow="1">
                <a:tableStyleId>{5C22544A-7EE6-4342-B048-85BDC9FD1C3A}</a:tableStyleId>
              </a:tblPr>
              <a:tblGrid>
                <a:gridCol w="1656184"/>
                <a:gridCol w="1944216"/>
                <a:gridCol w="1080120"/>
                <a:gridCol w="1728192"/>
                <a:gridCol w="1656183"/>
              </a:tblGrid>
              <a:tr h="685923">
                <a:tc>
                  <a:txBody>
                    <a:bodyPr/>
                    <a:lstStyle/>
                    <a:p>
                      <a:endParaRPr lang="en-US" sz="1400" dirty="0"/>
                    </a:p>
                  </a:txBody>
                  <a:tcPr/>
                </a:tc>
                <a:tc>
                  <a:txBody>
                    <a:bodyPr/>
                    <a:lstStyle/>
                    <a:p>
                      <a:r>
                        <a:rPr lang="en-US" sz="1400" dirty="0" smtClean="0"/>
                        <a:t>Objective</a:t>
                      </a:r>
                      <a:endParaRPr lang="en-US" sz="1400" dirty="0"/>
                    </a:p>
                  </a:txBody>
                  <a:tcPr/>
                </a:tc>
                <a:tc>
                  <a:txBody>
                    <a:bodyPr/>
                    <a:lstStyle/>
                    <a:p>
                      <a:r>
                        <a:rPr lang="en-US" sz="1400" dirty="0" smtClean="0"/>
                        <a:t>Urgency</a:t>
                      </a:r>
                      <a:endParaRPr lang="en-US" sz="1400" dirty="0"/>
                    </a:p>
                  </a:txBody>
                  <a:tcPr/>
                </a:tc>
                <a:tc>
                  <a:txBody>
                    <a:bodyPr/>
                    <a:lstStyle/>
                    <a:p>
                      <a:r>
                        <a:rPr lang="en-US" sz="1400" dirty="0" smtClean="0"/>
                        <a:t>Scheduling</a:t>
                      </a:r>
                      <a:endParaRPr lang="en-US" sz="1400" dirty="0"/>
                    </a:p>
                  </a:txBody>
                  <a:tcPr/>
                </a:tc>
                <a:tc>
                  <a:txBody>
                    <a:bodyPr/>
                    <a:lstStyle/>
                    <a:p>
                      <a:r>
                        <a:rPr lang="en-US" sz="1400" dirty="0" smtClean="0"/>
                        <a:t>Completion</a:t>
                      </a:r>
                      <a:endParaRPr lang="en-US" sz="1400" dirty="0"/>
                    </a:p>
                  </a:txBody>
                  <a:tcPr/>
                </a:tc>
              </a:tr>
              <a:tr h="9307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POV%</a:t>
                      </a:r>
                    </a:p>
                  </a:txBody>
                  <a:tcPr/>
                </a:tc>
                <a:tc>
                  <a:txBody>
                    <a:bodyPr/>
                    <a:lstStyle/>
                    <a:p>
                      <a:r>
                        <a:rPr lang="en-US" sz="1400" dirty="0" smtClean="0"/>
                        <a:t>%</a:t>
                      </a:r>
                      <a:r>
                        <a:rPr lang="en-US" sz="1400" baseline="0" dirty="0" smtClean="0"/>
                        <a:t> of volume</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Market</a:t>
                      </a:r>
                      <a:r>
                        <a:rPr lang="en-US" sz="1400" baseline="0" dirty="0" smtClean="0"/>
                        <a:t> volume driven </a:t>
                      </a:r>
                      <a:endParaRPr lang="en-US" sz="1400" dirty="0"/>
                    </a:p>
                  </a:txBody>
                  <a:tcPr/>
                </a:tc>
                <a:tc>
                  <a:txBody>
                    <a:bodyPr/>
                    <a:lstStyle/>
                    <a:p>
                      <a:r>
                        <a:rPr lang="en-US" sz="1400" dirty="0" smtClean="0"/>
                        <a:t>Can complete any time as long as seeing enough volume</a:t>
                      </a:r>
                      <a:endParaRPr lang="en-US" sz="1400" dirty="0"/>
                    </a:p>
                  </a:txBody>
                  <a:tcPr/>
                </a:tc>
              </a:tr>
              <a:tr h="7554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VWAP/TWAP</a:t>
                      </a:r>
                    </a:p>
                  </a:txBody>
                  <a:tcPr/>
                </a:tc>
                <a:tc>
                  <a:txBody>
                    <a:bodyPr/>
                    <a:lstStyle/>
                    <a:p>
                      <a:r>
                        <a:rPr lang="en-US" sz="1400" dirty="0" smtClean="0"/>
                        <a:t>Track volume</a:t>
                      </a:r>
                      <a:r>
                        <a:rPr lang="en-US" sz="1400" baseline="0" dirty="0" smtClean="0"/>
                        <a:t> or time adjusted average price</a:t>
                      </a:r>
                      <a:endParaRPr lang="en-US" sz="1400" dirty="0"/>
                    </a:p>
                  </a:txBody>
                  <a:tcPr/>
                </a:tc>
                <a:tc>
                  <a:txBody>
                    <a:bodyPr/>
                    <a:lstStyle/>
                    <a:p>
                      <a:r>
                        <a:rPr lang="en-US" sz="1400" dirty="0" smtClean="0"/>
                        <a:t>Low</a:t>
                      </a:r>
                      <a:endParaRPr lang="en-US" sz="1400" dirty="0"/>
                    </a:p>
                  </a:txBody>
                  <a:tcPr/>
                </a:tc>
                <a:tc>
                  <a:txBody>
                    <a:bodyPr/>
                    <a:lstStyle/>
                    <a:p>
                      <a:r>
                        <a:rPr lang="en-US" sz="1400" dirty="0" smtClean="0"/>
                        <a:t>Historical volume profile</a:t>
                      </a:r>
                      <a:endParaRPr lang="en-US" sz="1400" dirty="0"/>
                    </a:p>
                  </a:txBody>
                  <a:tcPr/>
                </a:tc>
                <a:tc>
                  <a:txBody>
                    <a:bodyPr/>
                    <a:lstStyle/>
                    <a:p>
                      <a:r>
                        <a:rPr lang="en-US" sz="1400" dirty="0" smtClean="0"/>
                        <a:t>Trade</a:t>
                      </a:r>
                      <a:r>
                        <a:rPr lang="en-US" sz="1400" baseline="0" dirty="0" smtClean="0"/>
                        <a:t> gradually along the order duration</a:t>
                      </a:r>
                      <a:endParaRPr lang="en-US" sz="1400" dirty="0"/>
                    </a:p>
                  </a:txBody>
                  <a:tcPr/>
                </a:tc>
              </a:tr>
              <a:tr h="1140869">
                <a:tc>
                  <a:txBody>
                    <a:bodyPr/>
                    <a:lstStyle/>
                    <a:p>
                      <a:r>
                        <a:rPr lang="en-US" sz="1400" dirty="0" smtClean="0"/>
                        <a:t>Implementation Shortfall</a:t>
                      </a:r>
                      <a:endParaRPr lang="en-US" sz="1400" dirty="0"/>
                    </a:p>
                  </a:txBody>
                  <a:tcPr/>
                </a:tc>
                <a:tc>
                  <a:txBody>
                    <a:bodyPr/>
                    <a:lstStyle/>
                    <a:p>
                      <a:r>
                        <a:rPr lang="en-US" sz="1400" dirty="0" smtClean="0"/>
                        <a:t>Track</a:t>
                      </a:r>
                      <a:r>
                        <a:rPr lang="en-US" sz="1400" baseline="0" dirty="0" smtClean="0"/>
                        <a:t> arrival mid-price (or other)</a:t>
                      </a:r>
                      <a:endParaRPr lang="en-US" sz="1400" dirty="0"/>
                    </a:p>
                  </a:txBody>
                  <a:tcPr/>
                </a:tc>
                <a:tc>
                  <a:txBody>
                    <a:bodyPr/>
                    <a:lstStyle/>
                    <a:p>
                      <a:r>
                        <a:rPr lang="en-US" sz="1400" dirty="0" smtClean="0"/>
                        <a:t>Medium</a:t>
                      </a:r>
                      <a:endParaRPr lang="en-US" sz="1400" dirty="0"/>
                    </a:p>
                  </a:txBody>
                  <a:tcPr/>
                </a:tc>
                <a:tc>
                  <a:txBody>
                    <a:bodyPr/>
                    <a:lstStyle/>
                    <a:p>
                      <a:r>
                        <a:rPr lang="en-US" sz="1400" baseline="0" dirty="0" smtClean="0"/>
                        <a:t>Market volume driven and speed depends on the price</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Can complete any time as long as seeing enough volume</a:t>
                      </a:r>
                    </a:p>
                    <a:p>
                      <a:endParaRPr lang="en-US" sz="1400" dirty="0"/>
                    </a:p>
                  </a:txBody>
                  <a:tcPr/>
                </a:tc>
              </a:tr>
              <a:tr h="1140869">
                <a:tc>
                  <a:txBody>
                    <a:bodyPr/>
                    <a:lstStyle/>
                    <a:p>
                      <a:r>
                        <a:rPr lang="en-US" sz="1400" dirty="0" smtClean="0"/>
                        <a:t>Market on Close</a:t>
                      </a:r>
                      <a:endParaRPr lang="en-US" sz="1400" dirty="0"/>
                    </a:p>
                  </a:txBody>
                  <a:tcPr/>
                </a:tc>
                <a:tc>
                  <a:txBody>
                    <a:bodyPr/>
                    <a:lstStyle/>
                    <a:p>
                      <a:r>
                        <a:rPr lang="en-US" sz="1400" dirty="0" smtClean="0"/>
                        <a:t>Track</a:t>
                      </a:r>
                      <a:r>
                        <a:rPr lang="en-US" sz="1400" baseline="0" dirty="0" smtClean="0"/>
                        <a:t> closing price</a:t>
                      </a:r>
                      <a:endParaRPr lang="en-US" sz="1400" dirty="0"/>
                    </a:p>
                  </a:txBody>
                  <a:tcPr/>
                </a:tc>
                <a:tc>
                  <a:txBody>
                    <a:bodyPr/>
                    <a:lstStyle/>
                    <a:p>
                      <a:r>
                        <a:rPr lang="en-US" sz="1400" dirty="0" smtClean="0"/>
                        <a:t>Medium</a:t>
                      </a:r>
                      <a:endParaRPr lang="en-US" sz="1400" dirty="0"/>
                    </a:p>
                  </a:txBody>
                  <a:tcPr/>
                </a:tc>
                <a:tc>
                  <a:txBody>
                    <a:bodyPr/>
                    <a:lstStyle/>
                    <a:p>
                      <a:r>
                        <a:rPr lang="en-US" sz="1400" dirty="0" smtClean="0"/>
                        <a:t>Reverse (from end time) volume curve skewed</a:t>
                      </a:r>
                      <a:r>
                        <a:rPr lang="en-US" sz="1400" baseline="0" dirty="0" smtClean="0"/>
                        <a:t> toward closing</a:t>
                      </a:r>
                      <a:endParaRPr lang="en-US" sz="1400" dirty="0"/>
                    </a:p>
                  </a:txBody>
                  <a:tcPr/>
                </a:tc>
                <a:tc>
                  <a:txBody>
                    <a:bodyPr/>
                    <a:lstStyle/>
                    <a:p>
                      <a:r>
                        <a:rPr lang="en-US" sz="1400" dirty="0" smtClean="0"/>
                        <a:t>Complete at the market close</a:t>
                      </a:r>
                      <a:endParaRPr lang="en-US" sz="1400" dirty="0"/>
                    </a:p>
                  </a:txBody>
                  <a:tcPr/>
                </a:tc>
              </a:tr>
            </a:tbl>
          </a:graphicData>
        </a:graphic>
      </p:graphicFrame>
    </p:spTree>
    <p:extLst>
      <p:ext uri="{BB962C8B-B14F-4D97-AF65-F5344CB8AC3E}">
        <p14:creationId xmlns:p14="http://schemas.microsoft.com/office/powerpoint/2010/main" val="5370626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2492896"/>
            <a:ext cx="45365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p>
          <a:p>
            <a:pPr marL="0" indent="0"/>
            <a:r>
              <a:rPr lang="en-US" sz="1600" b="1" u="sng" dirty="0" smtClean="0"/>
              <a:t>Pre-trade Analysis </a:t>
            </a:r>
          </a:p>
          <a:p>
            <a:pPr>
              <a:buFont typeface="Arial" panose="020B0604020202020204" pitchFamily="34" charset="0"/>
              <a:buChar char="•"/>
            </a:pPr>
            <a:r>
              <a:rPr lang="en-US" sz="1600" dirty="0" smtClean="0"/>
              <a:t>is </a:t>
            </a:r>
            <a:r>
              <a:rPr lang="en-US" sz="1600" dirty="0"/>
              <a:t>the process of taking known parameters of a planned trade and </a:t>
            </a:r>
            <a:r>
              <a:rPr lang="en-US" sz="1600" b="1" dirty="0">
                <a:solidFill>
                  <a:srgbClr val="0070C0"/>
                </a:solidFill>
              </a:rPr>
              <a:t>determining an execution strategy that will minimize the cost of transacting for a given level of acceptable risk</a:t>
            </a:r>
            <a:r>
              <a:rPr lang="en-US" sz="1600" dirty="0"/>
              <a:t>. </a:t>
            </a:r>
            <a:endParaRPr lang="en-US" sz="1600" dirty="0" smtClean="0"/>
          </a:p>
          <a:p>
            <a:pPr>
              <a:buFont typeface="Arial" panose="020B0604020202020204" pitchFamily="34" charset="0"/>
              <a:buChar char="•"/>
            </a:pPr>
            <a:r>
              <a:rPr lang="en-US" sz="1600" dirty="0" smtClean="0"/>
              <a:t>it </a:t>
            </a:r>
            <a:r>
              <a:rPr lang="en-US" sz="1600" dirty="0"/>
              <a:t>is not possible to reduce both projected </a:t>
            </a:r>
            <a:r>
              <a:rPr lang="en-US" sz="1600" b="1" dirty="0">
                <a:solidFill>
                  <a:srgbClr val="0070C0"/>
                </a:solidFill>
              </a:rPr>
              <a:t>risk and cost </a:t>
            </a:r>
            <a:r>
              <a:rPr lang="en-US" sz="1600" dirty="0"/>
              <a:t>past a certain efficient frontier, since reducing risk tolerance requires limiting market exposure and thus trading faster. In this situation, market impact cost is much greater than for trades that accept greater risk and are executed more slowly.</a:t>
            </a:r>
          </a:p>
          <a:p>
            <a:endParaRPr lang="en-US" sz="1800" dirty="0" smtClean="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501008"/>
            <a:ext cx="395165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1772816"/>
            <a:ext cx="8352928" cy="923330"/>
          </a:xfrm>
          <a:prstGeom prst="rect">
            <a:avLst/>
          </a:prstGeom>
          <a:noFill/>
        </p:spPr>
        <p:txBody>
          <a:bodyPr wrap="square" rtlCol="0">
            <a:spAutoFit/>
          </a:bodyPr>
          <a:lstStyle/>
          <a:p>
            <a:r>
              <a:rPr lang="en-US" dirty="0"/>
              <a:t>TCA is the study of trade prices to determine whether the trades were arranged at </a:t>
            </a:r>
            <a:r>
              <a:rPr lang="en-US" b="1" dirty="0">
                <a:solidFill>
                  <a:srgbClr val="0070C0"/>
                </a:solidFill>
              </a:rPr>
              <a:t>favorable prices </a:t>
            </a:r>
            <a:r>
              <a:rPr lang="en-US" dirty="0"/>
              <a:t>(buy low price and sell high price) or at </a:t>
            </a:r>
            <a:r>
              <a:rPr lang="en-US" b="1" dirty="0">
                <a:solidFill>
                  <a:srgbClr val="0070C0"/>
                </a:solidFill>
              </a:rPr>
              <a:t>best execution</a:t>
            </a:r>
          </a:p>
          <a:p>
            <a:endParaRPr lang="en-US" dirty="0"/>
          </a:p>
        </p:txBody>
      </p:sp>
    </p:spTree>
    <p:extLst>
      <p:ext uri="{BB962C8B-B14F-4D97-AF65-F5344CB8AC3E}">
        <p14:creationId xmlns:p14="http://schemas.microsoft.com/office/powerpoint/2010/main" val="979129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Google </a:t>
            </a:r>
            <a:r>
              <a:rPr lang="en-US" dirty="0" err="1" smtClean="0"/>
              <a:t>Colab</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076" b="1563"/>
          <a:stretch/>
        </p:blipFill>
        <p:spPr bwMode="auto">
          <a:xfrm>
            <a:off x="4825864" y="1106488"/>
            <a:ext cx="4210632" cy="48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323528" y="1772816"/>
            <a:ext cx="46085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hlinkClick r:id="rId3"/>
              </a:rPr>
              <a:t>https://</a:t>
            </a:r>
            <a:r>
              <a:rPr lang="en-US" sz="1800" dirty="0" smtClean="0">
                <a:hlinkClick r:id="rId3"/>
              </a:rPr>
              <a:t>colab.research.google.com</a:t>
            </a:r>
            <a:endParaRPr lang="en-US" sz="1800" dirty="0" smtClean="0"/>
          </a:p>
          <a:p>
            <a:pPr lvl="1"/>
            <a:endParaRPr lang="en-US" sz="1800" dirty="0"/>
          </a:p>
          <a:p>
            <a:pPr>
              <a:buFont typeface="Arial" panose="020B0604020202020204" pitchFamily="34" charset="0"/>
              <a:buChar char="•"/>
            </a:pPr>
            <a:r>
              <a:rPr lang="en-US" sz="1800" dirty="0" smtClean="0"/>
              <a:t>Coding on the cloud anytime anywhere</a:t>
            </a:r>
          </a:p>
          <a:p>
            <a:pPr>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Interactive Python/</a:t>
            </a:r>
            <a:r>
              <a:rPr lang="en-US" sz="1800" dirty="0" err="1" smtClean="0"/>
              <a:t>Jupyter</a:t>
            </a:r>
            <a:endParaRPr lang="en-US" sz="1800" dirty="0" smtClean="0"/>
          </a:p>
          <a:p>
            <a:pPr marL="342900" lvl="1" indent="-342900">
              <a:buClrTx/>
              <a:buFont typeface="Arial" panose="020B0604020202020204" pitchFamily="34" charset="0"/>
              <a:buChar char="•"/>
            </a:pPr>
            <a:endParaRPr lang="en-US" sz="1800" dirty="0"/>
          </a:p>
          <a:p>
            <a:pPr marL="342900" lvl="1" indent="-342900">
              <a:buClrTx/>
              <a:buFont typeface="Arial" panose="020B0604020202020204" pitchFamily="34" charset="0"/>
              <a:buChar char="•"/>
            </a:pPr>
            <a:r>
              <a:rPr lang="en-US" sz="1800" dirty="0" smtClean="0"/>
              <a:t>Pre-installed libraries and can install your own</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Is a full-blown machine with </a:t>
            </a:r>
            <a:r>
              <a:rPr lang="en-US" sz="1800" b="1" u="sng" dirty="0" smtClean="0">
                <a:solidFill>
                  <a:srgbClr val="0070C0"/>
                </a:solidFill>
              </a:rPr>
              <a:t>GPUs</a:t>
            </a:r>
          </a:p>
          <a:p>
            <a:pPr marL="342900" lvl="1" indent="-342900">
              <a:buClrTx/>
              <a:buFont typeface="Arial" panose="020B0604020202020204" pitchFamily="34" charset="0"/>
              <a:buChar char="•"/>
            </a:pPr>
            <a:endParaRPr lang="en-US" sz="1800" dirty="0" smtClean="0"/>
          </a:p>
          <a:p>
            <a:pPr marL="342900" lvl="1" indent="-342900">
              <a:buClrTx/>
              <a:buFont typeface="Arial" panose="020B0604020202020204" pitchFamily="34" charset="0"/>
              <a:buChar char="•"/>
            </a:pPr>
            <a:r>
              <a:rPr lang="en-US" sz="1800" dirty="0" smtClean="0"/>
              <a:t>Can be shared with others</a:t>
            </a:r>
            <a:endParaRPr lang="en-US" sz="1800" dirty="0"/>
          </a:p>
          <a:p>
            <a:pPr lvl="1"/>
            <a:endParaRPr lang="en-US" sz="1800" dirty="0"/>
          </a:p>
        </p:txBody>
      </p:sp>
    </p:spTree>
    <p:extLst>
      <p:ext uri="{BB962C8B-B14F-4D97-AF65-F5344CB8AC3E}">
        <p14:creationId xmlns:p14="http://schemas.microsoft.com/office/powerpoint/2010/main" val="21652194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23528" y="1772816"/>
            <a:ext cx="4248472" cy="35283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 </a:t>
            </a:r>
            <a:r>
              <a:rPr lang="en-US" sz="1600" b="1" u="sng" dirty="0" smtClean="0"/>
              <a:t>Pre-trade Analysis Examples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“Ahead-of-behind” window size, </a:t>
            </a:r>
            <a:r>
              <a:rPr lang="en-US" sz="1600" dirty="0" smtClean="0"/>
              <a:t>order </a:t>
            </a:r>
            <a:r>
              <a:rPr lang="en-US" sz="1600" dirty="0" smtClean="0"/>
              <a:t>book </a:t>
            </a:r>
            <a:r>
              <a:rPr lang="en-US" sz="1600" dirty="0" smtClean="0"/>
              <a:t>parameters (imbalance</a:t>
            </a:r>
            <a:r>
              <a:rPr lang="en-US" sz="1600" dirty="0" smtClean="0"/>
              <a:t>, spread) weightings</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Implementation Shortfall:</a:t>
            </a:r>
            <a:r>
              <a:rPr lang="en-US" sz="1600" dirty="0" smtClean="0"/>
              <a:t> participation% in different price level</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Market-on-Close</a:t>
            </a:r>
            <a:r>
              <a:rPr lang="en-US" sz="1600" dirty="0" smtClean="0"/>
              <a:t>: </a:t>
            </a:r>
            <a:r>
              <a:rPr lang="en-US" sz="1600" dirty="0" err="1" smtClean="0"/>
              <a:t>PreTrade</a:t>
            </a:r>
            <a:r>
              <a:rPr lang="en-US" sz="1600" dirty="0" smtClean="0"/>
              <a:t>% vs </a:t>
            </a:r>
            <a:r>
              <a:rPr lang="en-US" sz="1600" dirty="0" err="1" smtClean="0"/>
              <a:t>onClose</a:t>
            </a:r>
            <a:r>
              <a:rPr lang="en-US" sz="1600" dirty="0" smtClean="0"/>
              <a:t>%, the </a:t>
            </a:r>
            <a:r>
              <a:rPr lang="en-US" sz="1600" dirty="0" err="1" smtClean="0"/>
              <a:t>PreTrade</a:t>
            </a:r>
            <a:r>
              <a:rPr lang="en-US" sz="1600" dirty="0" smtClean="0"/>
              <a:t> curve starting time and shape</a:t>
            </a:r>
          </a:p>
          <a:p>
            <a:endParaRPr lang="en-US" sz="1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759" y="2521495"/>
            <a:ext cx="4376737"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211960" y="3573016"/>
            <a:ext cx="360040" cy="338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3406" y="5698122"/>
            <a:ext cx="7484978" cy="861774"/>
          </a:xfrm>
          <a:prstGeom prst="rect">
            <a:avLst/>
          </a:prstGeom>
          <a:noFill/>
        </p:spPr>
        <p:txBody>
          <a:bodyPr wrap="square" rtlCol="0">
            <a:spAutoFit/>
          </a:bodyPr>
          <a:lstStyle/>
          <a:p>
            <a:r>
              <a:rPr lang="en-US" sz="1600" dirty="0" smtClean="0"/>
              <a:t>The above analysis are mostly based </a:t>
            </a:r>
            <a:r>
              <a:rPr lang="en-US" sz="1600" dirty="0"/>
              <a:t>on stock price </a:t>
            </a:r>
            <a:r>
              <a:rPr lang="en-US" sz="1600" b="1" dirty="0">
                <a:solidFill>
                  <a:srgbClr val="0070C0"/>
                </a:solidFill>
              </a:rPr>
              <a:t>volatility</a:t>
            </a:r>
            <a:r>
              <a:rPr lang="en-US" sz="1600" dirty="0"/>
              <a:t>, </a:t>
            </a:r>
            <a:r>
              <a:rPr lang="en-US" sz="1600" b="1" dirty="0">
                <a:solidFill>
                  <a:srgbClr val="0070C0"/>
                </a:solidFill>
              </a:rPr>
              <a:t>liquidity</a:t>
            </a:r>
            <a:r>
              <a:rPr lang="en-US" sz="1600" dirty="0">
                <a:solidFill>
                  <a:srgbClr val="0070C0"/>
                </a:solidFill>
              </a:rPr>
              <a:t> </a:t>
            </a:r>
            <a:r>
              <a:rPr lang="en-US" sz="1600" dirty="0" smtClean="0"/>
              <a:t>(ADV) and </a:t>
            </a:r>
            <a:r>
              <a:rPr lang="en-US" sz="1600" b="1" dirty="0">
                <a:solidFill>
                  <a:srgbClr val="0070C0"/>
                </a:solidFill>
              </a:rPr>
              <a:t>order book features </a:t>
            </a:r>
            <a:r>
              <a:rPr lang="en-US" sz="1600" dirty="0" smtClean="0"/>
              <a:t>(average queue size, spread etc.) </a:t>
            </a:r>
            <a:endParaRPr lang="en-US" sz="1600" dirty="0"/>
          </a:p>
          <a:p>
            <a:endParaRPr lang="en-US" dirty="0"/>
          </a:p>
        </p:txBody>
      </p:sp>
    </p:spTree>
    <p:extLst>
      <p:ext uri="{BB962C8B-B14F-4D97-AF65-F5344CB8AC3E}">
        <p14:creationId xmlns:p14="http://schemas.microsoft.com/office/powerpoint/2010/main" val="28325079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Recording </a:t>
            </a:r>
            <a:r>
              <a:rPr lang="en-US" sz="1600" dirty="0"/>
              <a:t>the data from previous trading periods, including </a:t>
            </a:r>
            <a:r>
              <a:rPr lang="en-US" sz="1600" b="1" dirty="0">
                <a:solidFill>
                  <a:srgbClr val="0070C0"/>
                </a:solidFill>
              </a:rPr>
              <a:t>trade timing, arrival price, average execution price, and relevant details about market movement</a:t>
            </a:r>
            <a:r>
              <a:rPr lang="en-US" sz="1600" dirty="0"/>
              <a:t>. </a:t>
            </a: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These </a:t>
            </a:r>
            <a:r>
              <a:rPr lang="en-US" sz="1600" dirty="0"/>
              <a:t>data are then measured and </a:t>
            </a:r>
            <a:r>
              <a:rPr lang="en-US" sz="1600" b="1" dirty="0">
                <a:solidFill>
                  <a:srgbClr val="0070C0"/>
                </a:solidFill>
              </a:rPr>
              <a:t>compared to several benchmarks</a:t>
            </a:r>
            <a:r>
              <a:rPr lang="en-US" sz="1600" dirty="0"/>
              <a:t>, such as the volume-weighted average price, time-weighted average price, participation-weighted average price, or a variety of other measures.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Implementation </a:t>
            </a:r>
            <a:r>
              <a:rPr lang="en-US" sz="1600" dirty="0"/>
              <a:t>shortfall is a commonly targeted benchmark, which is the sum of all </a:t>
            </a:r>
            <a:r>
              <a:rPr lang="en-US" sz="1600" b="1" dirty="0" smtClean="0">
                <a:solidFill>
                  <a:srgbClr val="0070C0"/>
                </a:solidFill>
              </a:rPr>
              <a:t>explicit costs</a:t>
            </a:r>
            <a:r>
              <a:rPr lang="en-US" sz="1600" dirty="0" smtClean="0"/>
              <a:t> (transaction cost, spread) </a:t>
            </a:r>
            <a:r>
              <a:rPr lang="en-US" sz="1600" dirty="0"/>
              <a:t>and </a:t>
            </a:r>
            <a:r>
              <a:rPr lang="en-US" sz="1600" b="1" dirty="0">
                <a:solidFill>
                  <a:srgbClr val="0070C0"/>
                </a:solidFill>
              </a:rPr>
              <a:t>implicit costs </a:t>
            </a:r>
            <a:r>
              <a:rPr lang="en-US" sz="1600" dirty="0" smtClean="0"/>
              <a:t>(market impact, </a:t>
            </a:r>
            <a:r>
              <a:rPr lang="en-US" sz="1600" dirty="0"/>
              <a:t>delay cost, and opportunity </a:t>
            </a:r>
            <a:r>
              <a:rPr lang="en-US" sz="1600" dirty="0" smtClean="0"/>
              <a:t>cost)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After </a:t>
            </a:r>
            <a:r>
              <a:rPr lang="en-US" sz="1600" dirty="0"/>
              <a:t>measurement, costs must be attributed to their underlying causes. </a:t>
            </a:r>
            <a:r>
              <a:rPr lang="en-US" sz="1600" dirty="0" smtClean="0"/>
              <a:t>This </a:t>
            </a:r>
            <a:r>
              <a:rPr lang="en-US" sz="1600" dirty="0"/>
              <a:t>analysis is used to </a:t>
            </a:r>
            <a:r>
              <a:rPr lang="en-US" sz="1600" b="1" dirty="0">
                <a:solidFill>
                  <a:srgbClr val="0070C0"/>
                </a:solidFill>
              </a:rPr>
              <a:t>evaluate performance and monitor future transactions</a:t>
            </a:r>
            <a:r>
              <a:rPr lang="en-US" sz="1600" dirty="0"/>
              <a:t>.</a:t>
            </a:r>
          </a:p>
          <a:p>
            <a:endParaRPr lang="en-US" sz="1800" dirty="0" smtClean="0"/>
          </a:p>
        </p:txBody>
      </p:sp>
    </p:spTree>
    <p:extLst>
      <p:ext uri="{BB962C8B-B14F-4D97-AF65-F5344CB8AC3E}">
        <p14:creationId xmlns:p14="http://schemas.microsoft.com/office/powerpoint/2010/main" val="13571620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Transaction Cost Analysis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u="sng" dirty="0" smtClean="0"/>
              <a:t>Post-trade Analysis Example</a:t>
            </a:r>
            <a:r>
              <a:rPr lang="en-US" sz="1600" dirty="0" smtClean="0"/>
              <a:t> </a:t>
            </a:r>
          </a:p>
          <a:p>
            <a:pPr>
              <a:buFont typeface="Arial" panose="020B0604020202020204" pitchFamily="34" charset="0"/>
              <a:buChar char="•"/>
            </a:pPr>
            <a:endParaRPr lang="en-US" sz="1600" dirty="0" smtClean="0"/>
          </a:p>
          <a:p>
            <a:pPr>
              <a:buFont typeface="Arial" panose="020B0604020202020204" pitchFamily="34" charset="0"/>
              <a:buChar char="•"/>
            </a:pPr>
            <a:r>
              <a:rPr lang="en-US" sz="1600" b="1" dirty="0" smtClean="0"/>
              <a:t>VWAP</a:t>
            </a:r>
            <a:r>
              <a:rPr lang="en-US" sz="1600" dirty="0" smtClean="0"/>
              <a:t>: measure the % of executions on </a:t>
            </a:r>
            <a:r>
              <a:rPr lang="en-US" sz="1600" b="1" dirty="0" smtClean="0">
                <a:solidFill>
                  <a:srgbClr val="0070C0"/>
                </a:solidFill>
              </a:rPr>
              <a:t>Passive Touch</a:t>
            </a:r>
            <a:r>
              <a:rPr lang="en-US" sz="1600" dirty="0" smtClean="0"/>
              <a:t> vs </a:t>
            </a:r>
            <a:r>
              <a:rPr lang="en-US" sz="1600" b="1" dirty="0">
                <a:solidFill>
                  <a:srgbClr val="0070C0"/>
                </a:solidFill>
              </a:rPr>
              <a:t>Aggressive </a:t>
            </a:r>
            <a:r>
              <a:rPr lang="en-US" sz="1600" b="1" dirty="0" smtClean="0">
                <a:solidFill>
                  <a:srgbClr val="0070C0"/>
                </a:solidFill>
              </a:rPr>
              <a:t>Touch</a:t>
            </a:r>
          </a:p>
          <a:p>
            <a:pPr>
              <a:buFont typeface="Arial" panose="020B0604020202020204" pitchFamily="34" charset="0"/>
              <a:buChar char="•"/>
            </a:pPr>
            <a:endParaRPr lang="en-US" sz="1600" b="1" dirty="0">
              <a:solidFill>
                <a:srgbClr val="0070C0"/>
              </a:solidFill>
            </a:endParaRPr>
          </a:p>
          <a:p>
            <a:pPr>
              <a:buFont typeface="Arial" panose="020B0604020202020204" pitchFamily="34" charset="0"/>
              <a:buChar char="•"/>
            </a:pPr>
            <a:r>
              <a:rPr lang="en-US" sz="1600" dirty="0" smtClean="0"/>
              <a:t>For </a:t>
            </a:r>
            <a:r>
              <a:rPr lang="en-US" sz="1600" b="1" dirty="0">
                <a:solidFill>
                  <a:srgbClr val="0070C0"/>
                </a:solidFill>
              </a:rPr>
              <a:t>Buy orders</a:t>
            </a:r>
            <a:r>
              <a:rPr lang="en-US" sz="1600" dirty="0" smtClean="0"/>
              <a:t>, </a:t>
            </a:r>
            <a:r>
              <a:rPr lang="en-US" sz="1600" b="1" dirty="0">
                <a:solidFill>
                  <a:srgbClr val="0070C0"/>
                </a:solidFill>
              </a:rPr>
              <a:t>Passive Touch </a:t>
            </a:r>
            <a:r>
              <a:rPr lang="en-US" sz="1600" dirty="0" smtClean="0"/>
              <a:t>is the executions happens on the </a:t>
            </a:r>
            <a:r>
              <a:rPr lang="en-US" sz="1600" b="1" dirty="0">
                <a:solidFill>
                  <a:srgbClr val="0070C0"/>
                </a:solidFill>
              </a:rPr>
              <a:t>Bid side</a:t>
            </a:r>
            <a:r>
              <a:rPr lang="en-US" sz="1600" dirty="0" smtClean="0"/>
              <a:t>, while </a:t>
            </a:r>
            <a:r>
              <a:rPr lang="en-US" sz="1600" b="1" dirty="0">
                <a:solidFill>
                  <a:srgbClr val="0070C0"/>
                </a:solidFill>
              </a:rPr>
              <a:t>Aggressive Touch </a:t>
            </a:r>
            <a:r>
              <a:rPr lang="en-US" sz="1600" dirty="0" smtClean="0"/>
              <a:t>happens on the </a:t>
            </a:r>
            <a:r>
              <a:rPr lang="en-US" sz="1600" b="1" dirty="0">
                <a:solidFill>
                  <a:srgbClr val="0070C0"/>
                </a:solidFill>
              </a:rPr>
              <a:t>Ask side</a:t>
            </a:r>
            <a:r>
              <a:rPr lang="en-US" sz="1600" dirty="0" smtClean="0"/>
              <a:t>. Vice versa for the Sell orders.</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Aggressive Touch </a:t>
            </a:r>
            <a:r>
              <a:rPr lang="en-US" sz="1600" b="1" dirty="0">
                <a:solidFill>
                  <a:srgbClr val="0070C0"/>
                </a:solidFill>
              </a:rPr>
              <a:t>demands liquidity immediately </a:t>
            </a:r>
            <a:r>
              <a:rPr lang="en-US" sz="1600" dirty="0" smtClean="0"/>
              <a:t>and has to </a:t>
            </a:r>
            <a:r>
              <a:rPr lang="en-US" sz="1600" b="1" dirty="0">
                <a:solidFill>
                  <a:srgbClr val="0070C0"/>
                </a:solidFill>
              </a:rPr>
              <a:t>pay the spread </a:t>
            </a:r>
            <a:r>
              <a:rPr lang="en-US" sz="1600" dirty="0" smtClean="0"/>
              <a:t>to get the execution. Spread cost is one major type of transaction cost in execution.</a:t>
            </a:r>
          </a:p>
        </p:txBody>
      </p:sp>
      <p:graphicFrame>
        <p:nvGraphicFramePr>
          <p:cNvPr id="6" name="Table 5"/>
          <p:cNvGraphicFramePr>
            <a:graphicFrameLocks noGrp="1"/>
          </p:cNvGraphicFramePr>
          <p:nvPr>
            <p:extLst>
              <p:ext uri="{D42A27DB-BD31-4B8C-83A1-F6EECF244321}">
                <p14:modId xmlns:p14="http://schemas.microsoft.com/office/powerpoint/2010/main" val="4210361814"/>
              </p:ext>
            </p:extLst>
          </p:nvPr>
        </p:nvGraphicFramePr>
        <p:xfrm>
          <a:off x="2267744" y="5001856"/>
          <a:ext cx="4248472" cy="1451480"/>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Bid</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a:effectLst/>
                        </a:rPr>
                        <a:t>Ask</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u="sng" dirty="0">
                          <a:effectLst/>
                        </a:rPr>
                        <a:t>Size</a:t>
                      </a:r>
                      <a:endParaRPr lang="en-US" sz="14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400" dirty="0" smtClean="0">
                          <a:effectLst/>
                        </a:rPr>
                        <a:t>30,000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9.5</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9.6</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400">
                          <a:effectLst/>
                        </a:rPr>
                        <a:t>500,000</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9.4</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9.7</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50,000</a:t>
                      </a:r>
                    </a:p>
                  </a:txBody>
                  <a:tcPr marL="68580" marR="68580" marT="0" marB="0">
                    <a:solidFill>
                      <a:schemeClr val="accent1"/>
                    </a:solidFill>
                  </a:tcPr>
                </a:tc>
              </a:tr>
              <a:tr h="399891">
                <a:tc>
                  <a:txBody>
                    <a:bodyPr/>
                    <a:lstStyle/>
                    <a:p>
                      <a:pPr algn="r">
                        <a:lnSpc>
                          <a:spcPct val="115000"/>
                        </a:lnSpc>
                        <a:spcAft>
                          <a:spcPts val="0"/>
                        </a:spcAft>
                      </a:pPr>
                      <a:r>
                        <a:rPr lang="en-US" sz="1400" dirty="0">
                          <a:effectLst/>
                        </a:rPr>
                        <a:t>700,000</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dirty="0">
                          <a:effectLst/>
                        </a:rPr>
                        <a:t>9.3</a:t>
                      </a:r>
                      <a:endParaRPr lang="en-US" sz="14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a:effectLst/>
                        </a:rPr>
                        <a:t>9.8</a:t>
                      </a:r>
                      <a:endParaRPr lang="en-US" sz="1400">
                        <a:effectLst/>
                        <a:latin typeface="Calibri"/>
                        <a:ea typeface="新細明體"/>
                        <a:cs typeface="Times New Roman"/>
                      </a:endParaRPr>
                    </a:p>
                  </a:txBody>
                  <a:tcPr marL="68580" marR="68580" marT="0" marB="0"/>
                </a:tc>
                <a:tc>
                  <a:txBody>
                    <a:bodyPr/>
                    <a:lstStyle/>
                    <a:p>
                      <a:pPr>
                        <a:lnSpc>
                          <a:spcPct val="115000"/>
                        </a:lnSpc>
                        <a:spcAft>
                          <a:spcPts val="0"/>
                        </a:spcAft>
                      </a:pPr>
                      <a:r>
                        <a:rPr lang="en-US" sz="14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
        <p:nvSpPr>
          <p:cNvPr id="2" name="Right Arrow 1"/>
          <p:cNvSpPr/>
          <p:nvPr/>
        </p:nvSpPr>
        <p:spPr>
          <a:xfrm>
            <a:off x="899592" y="4785832"/>
            <a:ext cx="1296144" cy="100811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Passive Touch</a:t>
            </a:r>
            <a:endParaRPr lang="en-US" sz="1400" dirty="0"/>
          </a:p>
        </p:txBody>
      </p:sp>
      <p:sp>
        <p:nvSpPr>
          <p:cNvPr id="4" name="Left Arrow 3"/>
          <p:cNvSpPr/>
          <p:nvPr/>
        </p:nvSpPr>
        <p:spPr>
          <a:xfrm>
            <a:off x="6588224" y="4857840"/>
            <a:ext cx="1440160" cy="936104"/>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Aggressive Touch</a:t>
            </a:r>
            <a:endParaRPr lang="en-US" sz="1400" dirty="0"/>
          </a:p>
        </p:txBody>
      </p:sp>
      <p:sp>
        <p:nvSpPr>
          <p:cNvPr id="8" name="TextBox 7"/>
          <p:cNvSpPr txBox="1"/>
          <p:nvPr/>
        </p:nvSpPr>
        <p:spPr>
          <a:xfrm>
            <a:off x="3203848" y="4602614"/>
            <a:ext cx="2089033" cy="338554"/>
          </a:xfrm>
          <a:prstGeom prst="rect">
            <a:avLst/>
          </a:prstGeom>
          <a:noFill/>
        </p:spPr>
        <p:txBody>
          <a:bodyPr wrap="none" rtlCol="0">
            <a:spAutoFit/>
          </a:bodyPr>
          <a:lstStyle/>
          <a:p>
            <a:r>
              <a:rPr lang="en-US" sz="1600" b="1" dirty="0" smtClean="0"/>
              <a:t>Buy Order Example</a:t>
            </a:r>
            <a:endParaRPr lang="en-US" sz="1600" b="1" dirty="0"/>
          </a:p>
        </p:txBody>
      </p:sp>
    </p:spTree>
    <p:extLst>
      <p:ext uri="{BB962C8B-B14F-4D97-AF65-F5344CB8AC3E}">
        <p14:creationId xmlns:p14="http://schemas.microsoft.com/office/powerpoint/2010/main" val="10447167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Type </a:t>
            </a:r>
            <a:r>
              <a:rPr lang="en-US" dirty="0" smtClean="0"/>
              <a:t>3: Multi-legs or Portfolio </a:t>
            </a:r>
            <a:r>
              <a:rPr lang="en-US" dirty="0" err="1" smtClean="0"/>
              <a:t>Algos</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t>Algo manage more than one leg (</a:t>
            </a:r>
            <a:r>
              <a:rPr lang="en-US" sz="1800" dirty="0" err="1" smtClean="0"/>
              <a:t>algo</a:t>
            </a:r>
            <a:r>
              <a:rPr lang="en-US" sz="1800" dirty="0" smtClean="0"/>
              <a:t> order) simultaneously </a:t>
            </a:r>
            <a:endParaRPr lang="en-US" sz="1800" dirty="0"/>
          </a:p>
          <a:p>
            <a:pPr>
              <a:buFont typeface="Arial" panose="020B0604020202020204" pitchFamily="34" charset="0"/>
              <a:buChar char="•"/>
            </a:pPr>
            <a:r>
              <a:rPr lang="en-US" sz="1800" b="1" dirty="0" smtClean="0"/>
              <a:t>Objective</a:t>
            </a:r>
            <a:r>
              <a:rPr lang="en-US" sz="1800" dirty="0" smtClean="0"/>
              <a:t>: Work on multiple Algo orders to fulfill a common goal</a:t>
            </a:r>
          </a:p>
          <a:p>
            <a:pPr>
              <a:buFont typeface="Arial" panose="020B0604020202020204" pitchFamily="34" charset="0"/>
              <a:buChar char="•"/>
            </a:pPr>
            <a:r>
              <a:rPr lang="en-US" sz="1800" b="1" dirty="0" smtClean="0"/>
              <a:t>Example </a:t>
            </a:r>
            <a:r>
              <a:rPr lang="en-US" sz="1800" b="1" dirty="0" err="1" smtClean="0"/>
              <a:t>Algos</a:t>
            </a:r>
            <a:r>
              <a:rPr lang="en-US" sz="1800" dirty="0" smtClean="0"/>
              <a:t>: Pair, Market Making</a:t>
            </a:r>
            <a:endParaRPr lang="en-US" sz="1800" dirty="0"/>
          </a:p>
        </p:txBody>
      </p:sp>
      <p:pic>
        <p:nvPicPr>
          <p:cNvPr id="8"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t="11673" b="10890"/>
          <a:stretch/>
        </p:blipFill>
        <p:spPr bwMode="auto">
          <a:xfrm>
            <a:off x="2411760" y="3212976"/>
            <a:ext cx="3862908" cy="29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0503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For a </a:t>
            </a:r>
            <a:r>
              <a:rPr lang="en-US" sz="1800" b="1" dirty="0">
                <a:solidFill>
                  <a:srgbClr val="0070C0"/>
                </a:solidFill>
              </a:rPr>
              <a:t>sector neutral </a:t>
            </a:r>
            <a:r>
              <a:rPr lang="en-US" sz="1800" dirty="0" smtClean="0"/>
              <a:t>portfolio where it maintains the same ratio of sectors</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grpSp>
        <p:nvGrpSpPr>
          <p:cNvPr id="8" name="Group 7"/>
          <p:cNvGrpSpPr/>
          <p:nvPr/>
        </p:nvGrpSpPr>
        <p:grpSpPr>
          <a:xfrm>
            <a:off x="251520" y="2132856"/>
            <a:ext cx="8928992" cy="4248472"/>
            <a:chOff x="179512" y="1916832"/>
            <a:chExt cx="8928992" cy="4248472"/>
          </a:xfrm>
        </p:grpSpPr>
        <p:pic>
          <p:nvPicPr>
            <p:cNvPr id="9"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71675" y="2564904"/>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tatic.seekingalpha.com/uploads/2014/1/6/saupload_rbd-sector-weight-chart-01-05-14_thumb1.png"/>
            <p:cNvPicPr>
              <a:picLocks noChangeAspect="1" noChangeArrowheads="1"/>
            </p:cNvPicPr>
            <p:nvPr/>
          </p:nvPicPr>
          <p:blipFill rotWithShape="1">
            <a:blip r:embed="rId2">
              <a:extLst>
                <a:ext uri="{28A0092B-C50C-407E-A947-70E740481C1C}">
                  <a14:useLocalDpi xmlns:a14="http://schemas.microsoft.com/office/drawing/2010/main" val="0"/>
                </a:ext>
              </a:extLst>
            </a:blip>
            <a:srcRect t="5471" r="22820"/>
            <a:stretch/>
          </p:blipFill>
          <p:spPr bwMode="auto">
            <a:xfrm>
              <a:off x="5252195" y="2622893"/>
              <a:ext cx="3856309" cy="3542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179512" y="2548905"/>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5661" t="13729" r="5019" b="15830"/>
            <a:stretch/>
          </p:blipFill>
          <p:spPr bwMode="auto">
            <a:xfrm>
              <a:off x="5317207" y="1916832"/>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4139952" y="3868057"/>
              <a:ext cx="134302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53574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Do a switch trade </a:t>
            </a:r>
            <a:r>
              <a:rPr lang="en-US" altLang="zh-TW" sz="1800" dirty="0"/>
              <a:t>(</a:t>
            </a:r>
            <a:r>
              <a:rPr lang="zh-TW" altLang="en-US" sz="1800" dirty="0"/>
              <a:t>換馬</a:t>
            </a:r>
            <a:r>
              <a:rPr lang="en-US" altLang="zh-TW" sz="1800" dirty="0" smtClean="0"/>
              <a:t>) </a:t>
            </a:r>
            <a:r>
              <a:rPr lang="en-US" sz="1800" dirty="0" smtClean="0"/>
              <a:t>where </a:t>
            </a:r>
            <a:r>
              <a:rPr lang="en-US" sz="1800" b="1" dirty="0" smtClean="0">
                <a:solidFill>
                  <a:srgbClr val="0070C0"/>
                </a:solidFill>
              </a:rPr>
              <a:t>selling the over-value stock and buying the under-value stock </a:t>
            </a:r>
            <a:r>
              <a:rPr lang="en-US" sz="1800" dirty="0" smtClean="0"/>
              <a:t>from the same sector (or same companies in different markets - like China-A vs HK-H shares)</a:t>
            </a:r>
          </a:p>
          <a:p>
            <a:pPr marL="457200" indent="-457200">
              <a:buFont typeface="Arial" panose="020B0604020202020204" pitchFamily="34" charset="0"/>
              <a:buChar char="•"/>
            </a:pPr>
            <a:endParaRPr lang="en-US" sz="2000" dirty="0" smtClean="0"/>
          </a:p>
          <a:p>
            <a:pPr marL="457200" indent="-457200">
              <a:buFont typeface="Arial" panose="020B0604020202020204" pitchFamily="34" charset="0"/>
              <a:buChar char="•"/>
            </a:pPr>
            <a:endParaRPr lang="en-US" sz="27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96952"/>
            <a:ext cx="6311638"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Pair</a:t>
            </a:r>
            <a:endParaRPr lang="en-US" dirty="0"/>
          </a:p>
        </p:txBody>
      </p:sp>
    </p:spTree>
    <p:extLst>
      <p:ext uri="{BB962C8B-B14F-4D97-AF65-F5344CB8AC3E}">
        <p14:creationId xmlns:p14="http://schemas.microsoft.com/office/powerpoint/2010/main" val="33694179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Pair Algo has </a:t>
            </a:r>
            <a:r>
              <a:rPr lang="en-US" sz="1800" b="1" dirty="0" smtClean="0">
                <a:solidFill>
                  <a:srgbClr val="0070C0"/>
                </a:solidFill>
              </a:rPr>
              <a:t>two legs </a:t>
            </a:r>
            <a:r>
              <a:rPr lang="en-US" sz="1800" dirty="0" smtClean="0"/>
              <a:t>(one buy and one sell with </a:t>
            </a:r>
            <a:r>
              <a:rPr lang="en-US" sz="1800" b="1" dirty="0" smtClean="0">
                <a:solidFill>
                  <a:srgbClr val="0070C0"/>
                </a:solidFill>
              </a:rPr>
              <a:t>two different names</a:t>
            </a:r>
            <a:r>
              <a:rPr lang="en-US" sz="1800" dirty="0" smtClean="0"/>
              <a:t>).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For “switching trade” </a:t>
            </a:r>
            <a:r>
              <a:rPr lang="en-US" sz="1800" dirty="0"/>
              <a:t>where to </a:t>
            </a:r>
            <a:r>
              <a:rPr lang="en-US" sz="1800" b="1" dirty="0">
                <a:solidFill>
                  <a:srgbClr val="0070C0"/>
                </a:solidFill>
              </a:rPr>
              <a:t>sell the over-value stock and buy the under-value stock </a:t>
            </a:r>
            <a:r>
              <a:rPr lang="en-US" sz="1800" dirty="0"/>
              <a:t>from the same </a:t>
            </a:r>
            <a:r>
              <a:rPr lang="en-US" sz="1800" dirty="0" smtClean="0"/>
              <a:t>sector</a:t>
            </a:r>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Manage the execution progress of two legs and </a:t>
            </a:r>
            <a:r>
              <a:rPr lang="en-US" sz="1800" b="1" dirty="0" smtClean="0">
                <a:solidFill>
                  <a:srgbClr val="0070C0"/>
                </a:solidFill>
              </a:rPr>
              <a:t>avoid legging </a:t>
            </a:r>
            <a:r>
              <a:rPr lang="en-US" sz="1800" dirty="0" smtClean="0"/>
              <a:t>(that’s one leg is executed faster than the others)</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t>Can control which leg (usually sell </a:t>
            </a:r>
            <a:r>
              <a:rPr lang="en-US" sz="1800" dirty="0" smtClean="0"/>
              <a:t>side for </a:t>
            </a:r>
            <a:r>
              <a:rPr lang="en-US" sz="1800" b="1" dirty="0">
                <a:solidFill>
                  <a:srgbClr val="0070C0"/>
                </a:solidFill>
              </a:rPr>
              <a:t>Dollar </a:t>
            </a:r>
            <a:r>
              <a:rPr lang="en-US" sz="1800" b="1" dirty="0" smtClean="0">
                <a:solidFill>
                  <a:srgbClr val="0070C0"/>
                </a:solidFill>
              </a:rPr>
              <a:t>neutral</a:t>
            </a:r>
            <a:r>
              <a:rPr lang="en-US" sz="1800" dirty="0" smtClean="0"/>
              <a:t>) </a:t>
            </a:r>
            <a:r>
              <a:rPr lang="en-US" sz="1800" dirty="0"/>
              <a:t>to execute first. Also Short Sell side </a:t>
            </a:r>
            <a:r>
              <a:rPr lang="en-US" sz="1800" dirty="0" smtClean="0"/>
              <a:t>(</a:t>
            </a:r>
            <a:r>
              <a:rPr lang="en-US" sz="1800" i="1" dirty="0" smtClean="0">
                <a:solidFill>
                  <a:srgbClr val="00B050"/>
                </a:solidFill>
              </a:rPr>
              <a:t>why?</a:t>
            </a:r>
            <a:r>
              <a:rPr lang="en-US" sz="1800" dirty="0" smtClean="0"/>
              <a:t>) generally </a:t>
            </a:r>
            <a:r>
              <a:rPr lang="en-US" sz="1800" dirty="0"/>
              <a:t>needs to be executed </a:t>
            </a:r>
            <a:r>
              <a:rPr lang="en-US" sz="1800" dirty="0" smtClean="0"/>
              <a:t>first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smtClean="0"/>
              <a:t>The undervalue/overvalue relation is </a:t>
            </a:r>
            <a:r>
              <a:rPr lang="en-US" sz="1800" dirty="0"/>
              <a:t>expressed as </a:t>
            </a:r>
            <a:r>
              <a:rPr lang="en-US" sz="1800" b="1" dirty="0">
                <a:solidFill>
                  <a:srgbClr val="0070C0"/>
                </a:solidFill>
              </a:rPr>
              <a:t>Buy/Sell </a:t>
            </a:r>
            <a:r>
              <a:rPr lang="en-US" sz="1800" b="1" dirty="0" smtClean="0">
                <a:solidFill>
                  <a:srgbClr val="0070C0"/>
                </a:solidFill>
              </a:rPr>
              <a:t>&lt;= Price Ratio</a:t>
            </a:r>
            <a:endParaRPr lang="en-US" sz="1800" dirty="0"/>
          </a:p>
          <a:p>
            <a:endParaRPr lang="en-US" sz="1800" dirty="0" smtClean="0"/>
          </a:p>
        </p:txBody>
      </p:sp>
    </p:spTree>
    <p:extLst>
      <p:ext uri="{BB962C8B-B14F-4D97-AF65-F5344CB8AC3E}">
        <p14:creationId xmlns:p14="http://schemas.microsoft.com/office/powerpoint/2010/main" val="40465844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7920880" cy="43204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u="sng" dirty="0" smtClean="0"/>
              <a:t>Example</a:t>
            </a:r>
          </a:p>
          <a:p>
            <a:pPr>
              <a:buFont typeface="Arial" panose="020B0604020202020204" pitchFamily="34" charset="0"/>
              <a:buChar char="•"/>
            </a:pPr>
            <a:r>
              <a:rPr lang="en-US" sz="1600" dirty="0" smtClean="0"/>
              <a:t>When </a:t>
            </a:r>
            <a:r>
              <a:rPr lang="en-US" sz="1600" dirty="0" err="1" smtClean="0"/>
              <a:t>Tencent</a:t>
            </a:r>
            <a:r>
              <a:rPr lang="en-US" sz="1600" dirty="0" smtClean="0"/>
              <a:t> trading over around $400 is overvalue and Alibaba trading under around $200 is undervalue</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Switch from </a:t>
            </a:r>
            <a:r>
              <a:rPr lang="en-US" sz="1600" dirty="0" err="1" smtClean="0"/>
              <a:t>Tencent</a:t>
            </a:r>
            <a:r>
              <a:rPr lang="en-US" sz="1600" dirty="0" smtClean="0"/>
              <a:t> to Alibaba </a:t>
            </a:r>
            <a:r>
              <a:rPr lang="en-US" sz="1600" dirty="0" smtClean="0">
                <a:sym typeface="Wingdings" panose="05000000000000000000" pitchFamily="2" charset="2"/>
              </a:rPr>
              <a:t> </a:t>
            </a:r>
            <a:r>
              <a:rPr lang="en-US" sz="1600" dirty="0"/>
              <a:t>Sell </a:t>
            </a:r>
            <a:r>
              <a:rPr lang="en-US" sz="1600" dirty="0" err="1"/>
              <a:t>Tencent</a:t>
            </a:r>
            <a:r>
              <a:rPr lang="en-US" sz="1600" dirty="0"/>
              <a:t> </a:t>
            </a:r>
            <a:r>
              <a:rPr lang="en-US" sz="1600" dirty="0" smtClean="0"/>
              <a:t>and Buy Alibaba when </a:t>
            </a:r>
            <a:r>
              <a:rPr lang="en-US" sz="1600" b="1" dirty="0" smtClean="0">
                <a:solidFill>
                  <a:srgbClr val="0070C0"/>
                </a:solidFill>
              </a:rPr>
              <a:t>Buy </a:t>
            </a:r>
            <a:r>
              <a:rPr lang="en-US" sz="1600" b="1" dirty="0" err="1" smtClean="0">
                <a:solidFill>
                  <a:srgbClr val="0070C0"/>
                </a:solidFill>
              </a:rPr>
              <a:t>Tencent</a:t>
            </a:r>
            <a:r>
              <a:rPr lang="en-US" sz="1600" b="1" dirty="0" smtClean="0">
                <a:solidFill>
                  <a:srgbClr val="0070C0"/>
                </a:solidFill>
              </a:rPr>
              <a:t> /Sell Alibaba &lt;= 0.5 (Price Ratio)</a:t>
            </a:r>
            <a:endParaRPr lang="en-US" sz="1600" dirty="0"/>
          </a:p>
          <a:p>
            <a:endParaRPr lang="en-US" sz="1800" dirty="0" smtClean="0"/>
          </a:p>
        </p:txBody>
      </p:sp>
      <p:pic>
        <p:nvPicPr>
          <p:cNvPr id="6"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3191" b="33619"/>
          <a:stretch/>
        </p:blipFill>
        <p:spPr bwMode="auto">
          <a:xfrm>
            <a:off x="1475656" y="4725144"/>
            <a:ext cx="1930007" cy="37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5661" t="13729" r="5019" b="15830"/>
          <a:stretch/>
        </p:blipFill>
        <p:spPr bwMode="auto">
          <a:xfrm>
            <a:off x="5677247" y="4293096"/>
            <a:ext cx="1343025" cy="105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urved Down Arrow 3"/>
          <p:cNvSpPr/>
          <p:nvPr/>
        </p:nvSpPr>
        <p:spPr>
          <a:xfrm>
            <a:off x="3131840" y="3861048"/>
            <a:ext cx="2664296" cy="5970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446040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The execution happens when the </a:t>
            </a:r>
            <a:r>
              <a:rPr lang="en-US" sz="1600" b="1" dirty="0" smtClean="0">
                <a:solidFill>
                  <a:srgbClr val="0070C0"/>
                </a:solidFill>
              </a:rPr>
              <a:t>specified price </a:t>
            </a:r>
            <a:r>
              <a:rPr lang="en-US" sz="1600" b="1" dirty="0" smtClean="0">
                <a:solidFill>
                  <a:srgbClr val="0070C0"/>
                </a:solidFill>
              </a:rPr>
              <a:t>ratio is met</a:t>
            </a:r>
            <a:r>
              <a:rPr lang="en-US" sz="1600" dirty="0" smtClean="0"/>
              <a:t>. It is when the </a:t>
            </a:r>
            <a:r>
              <a:rPr lang="en-US" sz="1600" b="1" dirty="0" smtClean="0">
                <a:solidFill>
                  <a:srgbClr val="0070C0"/>
                </a:solidFill>
              </a:rPr>
              <a:t>immediate execution price </a:t>
            </a:r>
            <a:r>
              <a:rPr lang="en-US" sz="1600" dirty="0" smtClean="0"/>
              <a:t>(i.e. Buy on Ask and Sell on Bid) is within the </a:t>
            </a:r>
            <a:r>
              <a:rPr lang="en-US" sz="1600" dirty="0" smtClean="0"/>
              <a:t>ratio</a:t>
            </a:r>
            <a:endParaRPr lang="en-US" sz="1600" dirty="0" smtClean="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endParaRPr lang="en-US" sz="1800" dirty="0" smtClean="0"/>
          </a:p>
        </p:txBody>
      </p:sp>
      <p:graphicFrame>
        <p:nvGraphicFramePr>
          <p:cNvPr id="2" name="Table 1"/>
          <p:cNvGraphicFramePr>
            <a:graphicFrameLocks noGrp="1"/>
          </p:cNvGraphicFramePr>
          <p:nvPr>
            <p:extLst>
              <p:ext uri="{D42A27DB-BD31-4B8C-83A1-F6EECF244321}">
                <p14:modId xmlns:p14="http://schemas.microsoft.com/office/powerpoint/2010/main" val="383594515"/>
              </p:ext>
            </p:extLst>
          </p:nvPr>
        </p:nvGraphicFramePr>
        <p:xfrm>
          <a:off x="1187625" y="4437112"/>
          <a:ext cx="6768751" cy="1844040"/>
        </p:xfrm>
        <a:graphic>
          <a:graphicData uri="http://schemas.openxmlformats.org/drawingml/2006/table">
            <a:tbl>
              <a:tblPr firstRow="1" bandRow="1">
                <a:tableStyleId>{5C22544A-7EE6-4342-B048-85BDC9FD1C3A}</a:tableStyleId>
              </a:tblPr>
              <a:tblGrid>
                <a:gridCol w="1275255"/>
                <a:gridCol w="1275255"/>
                <a:gridCol w="1409929"/>
                <a:gridCol w="1140581"/>
                <a:gridCol w="1667731"/>
              </a:tblGrid>
              <a:tr h="370840">
                <a:tc gridSpan="5">
                  <a:txBody>
                    <a:bodyPr/>
                    <a:lstStyle/>
                    <a:p>
                      <a:r>
                        <a:rPr lang="en-US" sz="1400" b="0" dirty="0" smtClean="0"/>
                        <a:t>Alibaba price </a:t>
                      </a:r>
                      <a:r>
                        <a:rPr lang="en-US" sz="1400" b="0" kern="1200" baseline="0" dirty="0" smtClean="0">
                          <a:solidFill>
                            <a:srgbClr val="FF0000"/>
                          </a:solidFill>
                          <a:latin typeface="+mn-lt"/>
                          <a:ea typeface="+mn-ea"/>
                          <a:cs typeface="+mn-cs"/>
                        </a:rPr>
                        <a:t>down </a:t>
                      </a:r>
                      <a:r>
                        <a:rPr lang="en-US" sz="1400" b="0" baseline="0" dirty="0" smtClean="0"/>
                        <a:t>and </a:t>
                      </a:r>
                      <a:r>
                        <a:rPr lang="en-US" sz="1400" b="0" baseline="0" dirty="0" err="1" smtClean="0"/>
                        <a:t>Tencent</a:t>
                      </a:r>
                      <a:r>
                        <a:rPr lang="en-US" sz="1400" b="0" baseline="0" dirty="0" smtClean="0"/>
                        <a:t> </a:t>
                      </a:r>
                      <a:r>
                        <a:rPr lang="en-US" sz="1400" b="0" kern="1200" baseline="0" dirty="0" smtClean="0">
                          <a:solidFill>
                            <a:srgbClr val="FF0000"/>
                          </a:solidFill>
                          <a:latin typeface="+mn-lt"/>
                          <a:ea typeface="+mn-ea"/>
                          <a:cs typeface="+mn-cs"/>
                        </a:rPr>
                        <a:t>up</a:t>
                      </a:r>
                    </a:p>
                    <a:p>
                      <a:r>
                        <a:rPr lang="en-US" sz="1400" b="0" dirty="0" smtClean="0"/>
                        <a:t>Buy</a:t>
                      </a:r>
                      <a:r>
                        <a:rPr lang="en-US" sz="1400" b="0" baseline="0" dirty="0" smtClean="0"/>
                        <a:t> </a:t>
                      </a:r>
                      <a:r>
                        <a:rPr lang="en-US" sz="1400" b="0" baseline="0" dirty="0" smtClean="0"/>
                        <a:t>@ Ask </a:t>
                      </a:r>
                      <a:r>
                        <a:rPr lang="en-US" sz="1400" b="0" baseline="0" dirty="0" smtClean="0"/>
                        <a:t>(200) </a:t>
                      </a:r>
                      <a:r>
                        <a:rPr lang="en-US" sz="1400" b="0" baseline="0" dirty="0" smtClean="0"/>
                        <a:t>and Sell @ Bid </a:t>
                      </a:r>
                      <a:r>
                        <a:rPr lang="en-US" sz="1400" b="0" baseline="0" dirty="0" smtClean="0"/>
                        <a:t>(400.2)</a:t>
                      </a:r>
                      <a:endParaRPr lang="en-US" sz="1400" b="0" baseline="0" dirty="0" smtClean="0"/>
                    </a:p>
                    <a:p>
                      <a:r>
                        <a:rPr lang="en-US" sz="1400" b="0" baseline="0" dirty="0" smtClean="0"/>
                        <a:t>Buy/Sell price ratio  = 200/400.2 </a:t>
                      </a:r>
                      <a:r>
                        <a:rPr lang="en-US" sz="1400" b="0" baseline="0" dirty="0" smtClean="0"/>
                        <a:t>= </a:t>
                      </a:r>
                      <a:r>
                        <a:rPr lang="en-US" sz="1400" b="0" baseline="0" dirty="0" smtClean="0"/>
                        <a:t>0.49975 </a:t>
                      </a:r>
                      <a:r>
                        <a:rPr lang="en-US" sz="1400" b="0" baseline="0" dirty="0" smtClean="0"/>
                        <a:t>which is </a:t>
                      </a:r>
                      <a:r>
                        <a:rPr lang="en-US" sz="1400" b="0" baseline="0" dirty="0" smtClean="0"/>
                        <a:t>&lt;= 0.5 and </a:t>
                      </a:r>
                      <a:r>
                        <a:rPr lang="en-US" sz="1400" b="0" baseline="0" dirty="0" smtClean="0">
                          <a:solidFill>
                            <a:srgbClr val="FF0000"/>
                          </a:solidFill>
                        </a:rPr>
                        <a:t>start</a:t>
                      </a:r>
                      <a:r>
                        <a:rPr lang="en-US" sz="1400" b="0" baseline="0" dirty="0" smtClean="0"/>
                        <a:t> execution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199.9</a:t>
                      </a:r>
                      <a:endParaRPr lang="en-US" sz="1400" dirty="0"/>
                    </a:p>
                  </a:txBody>
                  <a:tcPr/>
                </a:tc>
                <a:tc>
                  <a:txBody>
                    <a:bodyPr/>
                    <a:lstStyle/>
                    <a:p>
                      <a:r>
                        <a:rPr lang="en-US" sz="1400" dirty="0" smtClean="0"/>
                        <a:t>200</a:t>
                      </a:r>
                      <a:endParaRPr lang="en-US" sz="1400" dirty="0"/>
                    </a:p>
                  </a:txBody>
                  <a:tcPr/>
                </a:tc>
                <a:tc>
                  <a:txBody>
                    <a:bodyPr/>
                    <a:lstStyle/>
                    <a:p>
                      <a:endParaRPr lang="en-US" sz="1400" dirty="0"/>
                    </a:p>
                  </a:txBody>
                  <a:tcPr/>
                </a:tc>
                <a:tc>
                  <a:txBody>
                    <a:bodyPr/>
                    <a:lstStyle/>
                    <a:p>
                      <a:r>
                        <a:rPr lang="en-US" sz="1400" dirty="0" smtClean="0"/>
                        <a:t>400.2</a:t>
                      </a:r>
                      <a:endParaRPr lang="en-US" sz="1400" dirty="0"/>
                    </a:p>
                  </a:txBody>
                  <a:tcPr/>
                </a:tc>
                <a:tc>
                  <a:txBody>
                    <a:bodyPr/>
                    <a:lstStyle/>
                    <a:p>
                      <a:r>
                        <a:rPr lang="en-US" sz="1400" dirty="0" smtClean="0"/>
                        <a:t>400.4</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34495427"/>
              </p:ext>
            </p:extLst>
          </p:nvPr>
        </p:nvGraphicFramePr>
        <p:xfrm>
          <a:off x="1187622" y="2420888"/>
          <a:ext cx="6768754" cy="1844040"/>
        </p:xfrm>
        <a:graphic>
          <a:graphicData uri="http://schemas.openxmlformats.org/drawingml/2006/table">
            <a:tbl>
              <a:tblPr firstRow="1" bandRow="1">
                <a:tableStyleId>{5C22544A-7EE6-4342-B048-85BDC9FD1C3A}</a:tableStyleId>
              </a:tblPr>
              <a:tblGrid>
                <a:gridCol w="1317297"/>
                <a:gridCol w="1317297"/>
                <a:gridCol w="1317297"/>
                <a:gridCol w="1317297"/>
                <a:gridCol w="1499566"/>
              </a:tblGrid>
              <a:tr h="370840">
                <a:tc gridSpan="5">
                  <a:txBody>
                    <a:bodyPr/>
                    <a:lstStyle/>
                    <a:p>
                      <a:r>
                        <a:rPr lang="en-US" sz="1400" b="0" dirty="0" smtClean="0"/>
                        <a:t>Objective: Buy Alibaba / Sell </a:t>
                      </a:r>
                      <a:r>
                        <a:rPr lang="en-US" sz="1400" b="0" dirty="0" err="1" smtClean="0"/>
                        <a:t>Tencent</a:t>
                      </a:r>
                      <a:r>
                        <a:rPr lang="en-US" sz="1400" b="0" dirty="0" smtClean="0"/>
                        <a:t> &lt;= </a:t>
                      </a:r>
                      <a:r>
                        <a:rPr lang="en-US" sz="1400" b="0" dirty="0" smtClean="0"/>
                        <a:t>0.5</a:t>
                      </a:r>
                    </a:p>
                    <a:p>
                      <a:r>
                        <a:rPr lang="en-US" sz="1400" b="0" dirty="0" smtClean="0"/>
                        <a:t>Buy</a:t>
                      </a:r>
                      <a:r>
                        <a:rPr lang="en-US" sz="1400" b="0" baseline="0" dirty="0" smtClean="0"/>
                        <a:t> @ Ask </a:t>
                      </a:r>
                      <a:r>
                        <a:rPr lang="en-US" sz="1400" b="0" baseline="0" dirty="0" smtClean="0"/>
                        <a:t>(200.2) </a:t>
                      </a:r>
                      <a:r>
                        <a:rPr lang="en-US" sz="1400" b="0" baseline="0" dirty="0" smtClean="0"/>
                        <a:t>and Sell @ Bid </a:t>
                      </a:r>
                      <a:r>
                        <a:rPr lang="en-US" sz="1400" b="0" baseline="0" dirty="0" smtClean="0"/>
                        <a:t>(400)</a:t>
                      </a:r>
                      <a:endParaRPr lang="en-US" sz="1400" b="0" baseline="0" dirty="0" smtClean="0"/>
                    </a:p>
                    <a:p>
                      <a:r>
                        <a:rPr lang="en-US" sz="1400" b="0" baseline="0" dirty="0" smtClean="0"/>
                        <a:t>Buy/Sell price ratio = 200.2/400 </a:t>
                      </a:r>
                      <a:r>
                        <a:rPr lang="en-US" sz="1400" b="0" baseline="0" dirty="0" smtClean="0"/>
                        <a:t>= </a:t>
                      </a:r>
                      <a:r>
                        <a:rPr lang="en-US" sz="1400" b="0" baseline="0" dirty="0" smtClean="0"/>
                        <a:t>0.5005 </a:t>
                      </a:r>
                      <a:r>
                        <a:rPr lang="en-US" sz="1400" b="0" baseline="0" dirty="0" smtClean="0"/>
                        <a:t>which is </a:t>
                      </a:r>
                      <a:r>
                        <a:rPr lang="en-US" sz="1400" b="0" baseline="0" dirty="0" smtClean="0">
                          <a:solidFill>
                            <a:srgbClr val="FF0000"/>
                          </a:solidFill>
                        </a:rPr>
                        <a:t>NOT</a:t>
                      </a:r>
                      <a:r>
                        <a:rPr lang="en-US" sz="1400" b="0" baseline="0" dirty="0" smtClean="0"/>
                        <a:t> </a:t>
                      </a:r>
                      <a:r>
                        <a:rPr lang="en-US" sz="1400" b="0" baseline="0" dirty="0" smtClean="0"/>
                        <a:t>&lt;= </a:t>
                      </a:r>
                      <a:r>
                        <a:rPr lang="en-US" sz="1400" b="0" baseline="0" dirty="0" smtClean="0"/>
                        <a:t>0.5 and hence </a:t>
                      </a:r>
                      <a:r>
                        <a:rPr lang="en-US" sz="1400" b="0" kern="1200" baseline="0" dirty="0" smtClean="0">
                          <a:solidFill>
                            <a:srgbClr val="FF0000"/>
                          </a:solidFill>
                          <a:latin typeface="+mn-lt"/>
                          <a:ea typeface="+mn-ea"/>
                          <a:cs typeface="+mn-cs"/>
                        </a:rPr>
                        <a:t>NO</a:t>
                      </a:r>
                      <a:r>
                        <a:rPr lang="en-US" sz="1400" b="0" baseline="0" dirty="0" smtClean="0"/>
                        <a:t> </a:t>
                      </a:r>
                      <a:r>
                        <a:rPr lang="en-US" sz="1400" b="0" baseline="0" dirty="0" smtClean="0"/>
                        <a:t>action</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a:t>
                      </a:r>
                      <a:endParaRPr lang="en-US" sz="1400" dirty="0"/>
                    </a:p>
                  </a:txBody>
                  <a:tcPr/>
                </a:tc>
                <a:tc>
                  <a:txBody>
                    <a:bodyPr/>
                    <a:lstStyle/>
                    <a:p>
                      <a:r>
                        <a:rPr lang="en-US" sz="1400" dirty="0" smtClean="0"/>
                        <a:t>400.2</a:t>
                      </a:r>
                      <a:endParaRPr lang="en-US" sz="1400" dirty="0"/>
                    </a:p>
                  </a:txBody>
                  <a:tcPr/>
                </a:tc>
              </a:tr>
            </a:tbl>
          </a:graphicData>
        </a:graphic>
      </p:graphicFrame>
      <p:pic>
        <p:nvPicPr>
          <p:cNvPr id="8"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67744" y="3140968"/>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724128" y="3169048"/>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267744" y="516646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5724128" y="5194544"/>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12203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4249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If only </a:t>
            </a:r>
            <a:r>
              <a:rPr lang="en-US" sz="1600" dirty="0" err="1" smtClean="0"/>
              <a:t>Tencent</a:t>
            </a:r>
            <a:r>
              <a:rPr lang="en-US" sz="1600" dirty="0" smtClean="0"/>
              <a:t> goes up while Alibaba stay the same, can u</a:t>
            </a:r>
            <a:r>
              <a:rPr lang="en-US" sz="1600" dirty="0" smtClean="0"/>
              <a:t>se </a:t>
            </a:r>
            <a:r>
              <a:rPr lang="en-US" sz="1600" b="1" dirty="0" smtClean="0">
                <a:solidFill>
                  <a:srgbClr val="0070C0"/>
                </a:solidFill>
              </a:rPr>
              <a:t>bait </a:t>
            </a:r>
            <a:r>
              <a:rPr lang="en-US" sz="1600" b="1" dirty="0">
                <a:solidFill>
                  <a:srgbClr val="0070C0"/>
                </a:solidFill>
              </a:rPr>
              <a:t>order </a:t>
            </a:r>
            <a:r>
              <a:rPr lang="en-US" sz="1600" dirty="0" smtClean="0"/>
              <a:t>(either wait on bid or </a:t>
            </a:r>
            <a:r>
              <a:rPr lang="en-US" sz="1600" dirty="0" smtClean="0"/>
              <a:t>ask) </a:t>
            </a:r>
            <a:r>
              <a:rPr lang="en-US" sz="1600" dirty="0" smtClean="0"/>
              <a:t>to improve the chance of </a:t>
            </a:r>
            <a:r>
              <a:rPr lang="en-US" sz="1600" dirty="0" smtClean="0"/>
              <a:t>execution </a:t>
            </a:r>
            <a:endParaRPr lang="en-US" sz="1600" dirty="0" smtClean="0"/>
          </a:p>
          <a:p>
            <a:pPr>
              <a:buFont typeface="Arial" panose="020B0604020202020204" pitchFamily="34" charset="0"/>
              <a:buChar char="•"/>
            </a:pPr>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442002672"/>
              </p:ext>
            </p:extLst>
          </p:nvPr>
        </p:nvGraphicFramePr>
        <p:xfrm>
          <a:off x="1187624" y="2374384"/>
          <a:ext cx="6624735" cy="1630680"/>
        </p:xfrm>
        <a:graphic>
          <a:graphicData uri="http://schemas.openxmlformats.org/drawingml/2006/table">
            <a:tbl>
              <a:tblPr firstRow="1" bandRow="1">
                <a:tableStyleId>{5C22544A-7EE6-4342-B048-85BDC9FD1C3A}</a:tableStyleId>
              </a:tblPr>
              <a:tblGrid>
                <a:gridCol w="1324947"/>
                <a:gridCol w="1324947"/>
                <a:gridCol w="1324947"/>
                <a:gridCol w="1324947"/>
                <a:gridCol w="1324947"/>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kern="1200" dirty="0" smtClean="0">
                          <a:solidFill>
                            <a:srgbClr val="FF0000"/>
                          </a:solidFill>
                          <a:latin typeface="+mn-lt"/>
                          <a:ea typeface="+mn-ea"/>
                          <a:cs typeface="+mn-cs"/>
                        </a:rPr>
                        <a:t>Buy</a:t>
                      </a:r>
                      <a:r>
                        <a:rPr lang="en-US" sz="1400" b="0" kern="1200" baseline="0" dirty="0" smtClean="0">
                          <a:solidFill>
                            <a:schemeClr val="lt1"/>
                          </a:solidFill>
                          <a:latin typeface="+mn-lt"/>
                          <a:ea typeface="+mn-ea"/>
                          <a:cs typeface="+mn-cs"/>
                        </a:rPr>
                        <a:t> Alibaba @ </a:t>
                      </a:r>
                      <a:r>
                        <a:rPr lang="en-US" sz="1400" b="0" kern="1200" baseline="0" dirty="0" smtClean="0">
                          <a:solidFill>
                            <a:schemeClr val="lt1"/>
                          </a:solidFill>
                          <a:latin typeface="+mn-lt"/>
                          <a:ea typeface="+mn-ea"/>
                          <a:cs typeface="+mn-cs"/>
                        </a:rPr>
                        <a:t>Bid </a:t>
                      </a:r>
                      <a:r>
                        <a:rPr lang="en-US" sz="1400" b="0" kern="1200" baseline="0" dirty="0" smtClean="0">
                          <a:solidFill>
                            <a:schemeClr val="lt1"/>
                          </a:solidFill>
                          <a:latin typeface="+mn-lt"/>
                          <a:ea typeface="+mn-ea"/>
                          <a:cs typeface="+mn-cs"/>
                        </a:rPr>
                        <a:t>(200) </a:t>
                      </a:r>
                      <a:r>
                        <a:rPr lang="en-US" sz="1400" b="0" baseline="0" dirty="0" smtClean="0"/>
                        <a:t>and </a:t>
                      </a:r>
                      <a:r>
                        <a:rPr lang="en-US" sz="1400" b="0" baseline="0" dirty="0" smtClean="0"/>
                        <a:t>when fill at 200, </a:t>
                      </a:r>
                      <a:r>
                        <a:rPr lang="en-US" sz="1400" b="0" baseline="0" dirty="0" smtClean="0"/>
                        <a:t>Sell </a:t>
                      </a:r>
                      <a:r>
                        <a:rPr lang="en-US" sz="1400" b="0" baseline="0" dirty="0" err="1" smtClean="0"/>
                        <a:t>Tencent</a:t>
                      </a:r>
                      <a:r>
                        <a:rPr lang="en-US" sz="1400" b="0" baseline="0" dirty="0" smtClean="0"/>
                        <a:t> @ </a:t>
                      </a:r>
                      <a:r>
                        <a:rPr lang="en-US" sz="1400" b="0" baseline="0" dirty="0" smtClean="0"/>
                        <a:t>Bid </a:t>
                      </a:r>
                      <a:r>
                        <a:rPr lang="en-US" sz="1400" b="0" baseline="0" dirty="0" smtClean="0"/>
                        <a:t>(400.2)</a:t>
                      </a:r>
                      <a:endParaRPr lang="en-US" sz="1400" b="0" baseline="0" dirty="0" smtClean="0"/>
                    </a:p>
                    <a:p>
                      <a:r>
                        <a:rPr lang="en-US" sz="1400" b="0" baseline="0" dirty="0" smtClean="0"/>
                        <a:t>Buy/Sell price ratio  = 200/400.2 </a:t>
                      </a:r>
                      <a:r>
                        <a:rPr lang="en-US" sz="1400" b="0" baseline="0" dirty="0" smtClean="0"/>
                        <a:t>= </a:t>
                      </a:r>
                      <a:r>
                        <a:rPr lang="en-US" sz="1400" b="0" baseline="0" dirty="0" smtClean="0"/>
                        <a:t>0.49975 </a:t>
                      </a:r>
                      <a:r>
                        <a:rPr lang="en-US" sz="1400" b="0" baseline="0" dirty="0" smtClean="0"/>
                        <a:t>which is </a:t>
                      </a:r>
                      <a:r>
                        <a:rPr lang="en-US" sz="1400" b="0" baseline="0" dirty="0" smtClean="0"/>
                        <a:t>&lt;=0.5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a:p>
                  </a:txBody>
                  <a:tcPr/>
                </a:tc>
                <a:tc>
                  <a:txBody>
                    <a:bodyPr/>
                    <a:lstStyle/>
                    <a:p>
                      <a:r>
                        <a:rPr lang="en-US" sz="1400" dirty="0" smtClean="0"/>
                        <a:t>200.2</a:t>
                      </a:r>
                      <a:endParaRPr lang="en-US" sz="1400" dirty="0"/>
                    </a:p>
                  </a:txBody>
                  <a:tcPr/>
                </a:tc>
                <a:tc>
                  <a:txBody>
                    <a:bodyPr/>
                    <a:lstStyle/>
                    <a:p>
                      <a:endParaRPr lang="en-US" sz="1400" dirty="0"/>
                    </a:p>
                  </a:txBody>
                  <a:tcPr/>
                </a:tc>
                <a:tc>
                  <a:txBody>
                    <a:bodyPr/>
                    <a:lstStyle/>
                    <a:p>
                      <a:r>
                        <a:rPr lang="en-US" sz="1400" dirty="0" smtClean="0"/>
                        <a:t>400.2</a:t>
                      </a:r>
                      <a:endParaRPr lang="en-US" sz="1400" dirty="0"/>
                    </a:p>
                  </a:txBody>
                  <a:tcPr/>
                </a:tc>
                <a:tc>
                  <a:txBody>
                    <a:bodyPr/>
                    <a:lstStyle/>
                    <a:p>
                      <a:r>
                        <a:rPr lang="en-US" sz="1400" dirty="0" smtClean="0"/>
                        <a:t>400.4</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08973594"/>
              </p:ext>
            </p:extLst>
          </p:nvPr>
        </p:nvGraphicFramePr>
        <p:xfrm>
          <a:off x="1187624" y="4221088"/>
          <a:ext cx="6624736" cy="1630680"/>
        </p:xfrm>
        <a:graphic>
          <a:graphicData uri="http://schemas.openxmlformats.org/drawingml/2006/table">
            <a:tbl>
              <a:tblPr firstRow="1" bandRow="1">
                <a:tableStyleId>{5C22544A-7EE6-4342-B048-85BDC9FD1C3A}</a:tableStyleId>
              </a:tblPr>
              <a:tblGrid>
                <a:gridCol w="1296144"/>
                <a:gridCol w="1368152"/>
                <a:gridCol w="1296144"/>
                <a:gridCol w="1296144"/>
                <a:gridCol w="1368152"/>
              </a:tblGrid>
              <a:tr h="370840">
                <a:tc gridSpan="5">
                  <a:txBody>
                    <a:bodyPr/>
                    <a:lstStyle/>
                    <a:p>
                      <a:r>
                        <a:rPr lang="en-US" sz="1400" b="0" dirty="0" smtClean="0">
                          <a:solidFill>
                            <a:srgbClr val="FF0000"/>
                          </a:solidFill>
                        </a:rPr>
                        <a:t>Bait</a:t>
                      </a:r>
                      <a:r>
                        <a:rPr lang="en-US" sz="1400" b="0" baseline="0" dirty="0" smtClean="0">
                          <a:solidFill>
                            <a:srgbClr val="FF0000"/>
                          </a:solidFill>
                        </a:rPr>
                        <a:t> </a:t>
                      </a:r>
                      <a:r>
                        <a:rPr lang="en-US" sz="1400" b="0" baseline="0" dirty="0" smtClean="0">
                          <a:solidFill>
                            <a:srgbClr val="FF0000"/>
                          </a:solidFill>
                        </a:rPr>
                        <a:t>Sell </a:t>
                      </a:r>
                      <a:r>
                        <a:rPr lang="en-US" sz="1400" b="0" kern="1200" baseline="0" dirty="0" err="1" smtClean="0">
                          <a:solidFill>
                            <a:schemeClr val="lt1"/>
                          </a:solidFill>
                          <a:latin typeface="+mn-lt"/>
                          <a:ea typeface="+mn-ea"/>
                          <a:cs typeface="+mn-cs"/>
                        </a:rPr>
                        <a:t>Tencent</a:t>
                      </a:r>
                      <a:r>
                        <a:rPr lang="en-US" sz="1400" b="0" kern="1200" baseline="0" dirty="0" smtClean="0">
                          <a:solidFill>
                            <a:schemeClr val="lt1"/>
                          </a:solidFill>
                          <a:latin typeface="+mn-lt"/>
                          <a:ea typeface="+mn-ea"/>
                          <a:cs typeface="+mn-cs"/>
                        </a:rPr>
                        <a:t> @ </a:t>
                      </a:r>
                      <a:r>
                        <a:rPr lang="en-US" sz="1400" b="0" kern="1200" baseline="0" dirty="0" smtClean="0">
                          <a:solidFill>
                            <a:schemeClr val="lt1"/>
                          </a:solidFill>
                          <a:latin typeface="+mn-lt"/>
                          <a:ea typeface="+mn-ea"/>
                          <a:cs typeface="+mn-cs"/>
                        </a:rPr>
                        <a:t>Ask </a:t>
                      </a:r>
                      <a:r>
                        <a:rPr lang="en-US" sz="1400" b="0" kern="1200" baseline="0" dirty="0" smtClean="0">
                          <a:solidFill>
                            <a:schemeClr val="lt1"/>
                          </a:solidFill>
                          <a:latin typeface="+mn-lt"/>
                          <a:ea typeface="+mn-ea"/>
                          <a:cs typeface="+mn-cs"/>
                        </a:rPr>
                        <a:t>(400.4) </a:t>
                      </a:r>
                      <a:r>
                        <a:rPr lang="en-US" sz="1400" b="0" baseline="0" dirty="0" smtClean="0"/>
                        <a:t>and </a:t>
                      </a:r>
                      <a:r>
                        <a:rPr lang="en-US" sz="1400" b="0" baseline="0" dirty="0" smtClean="0"/>
                        <a:t>when fill at 400.4, </a:t>
                      </a:r>
                      <a:r>
                        <a:rPr lang="en-US" sz="1400" b="0" baseline="0" dirty="0" smtClean="0"/>
                        <a:t>Buy </a:t>
                      </a:r>
                      <a:r>
                        <a:rPr lang="en-US" sz="1400" b="0" baseline="0" dirty="0" smtClean="0"/>
                        <a:t>Alibaba @ </a:t>
                      </a:r>
                      <a:r>
                        <a:rPr lang="en-US" sz="1400" b="0" baseline="0" dirty="0" smtClean="0"/>
                        <a:t>Ask </a:t>
                      </a:r>
                      <a:r>
                        <a:rPr lang="en-US" sz="1400" b="0" baseline="0" dirty="0" smtClean="0"/>
                        <a:t>(200.2)</a:t>
                      </a:r>
                      <a:endParaRPr lang="en-US" sz="1400" b="0" baseline="0" dirty="0" smtClean="0"/>
                    </a:p>
                    <a:p>
                      <a:r>
                        <a:rPr lang="en-US" sz="1400" b="0" baseline="0" dirty="0" smtClean="0"/>
                        <a:t>Buy/Sell price ratio  = 200.2/400.4 </a:t>
                      </a:r>
                      <a:r>
                        <a:rPr lang="en-US" sz="1400" b="0" baseline="0" dirty="0" smtClean="0"/>
                        <a:t>= </a:t>
                      </a:r>
                      <a:r>
                        <a:rPr lang="en-US" sz="1400" b="0" baseline="0" dirty="0" smtClean="0"/>
                        <a:t>0.5 </a:t>
                      </a:r>
                      <a:r>
                        <a:rPr lang="en-US" sz="1400" b="0" baseline="0" dirty="0" smtClean="0"/>
                        <a:t>which is </a:t>
                      </a:r>
                      <a:r>
                        <a:rPr lang="en-US" sz="1400" b="0" baseline="0" dirty="0" smtClean="0"/>
                        <a:t>&lt;= 0.5</a:t>
                      </a:r>
                      <a:endParaRPr lang="en-US" sz="1400" b="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l"/>
                      <a:r>
                        <a:rPr lang="en-US" sz="1400" b="1" u="sng" dirty="0" smtClean="0"/>
                        <a:t>Buy</a:t>
                      </a:r>
                      <a:endParaRPr lang="en-US" sz="1400" b="1" u="sng" dirty="0"/>
                    </a:p>
                  </a:txBody>
                  <a:tcPr/>
                </a:tc>
                <a:tc hMerge="1">
                  <a:txBody>
                    <a:bodyPr/>
                    <a:lstStyle/>
                    <a:p>
                      <a:endParaRPr lang="en-US" dirty="0"/>
                    </a:p>
                  </a:txBody>
                  <a:tcPr/>
                </a:tc>
                <a:tc>
                  <a:txBody>
                    <a:bodyPr/>
                    <a:lstStyle/>
                    <a:p>
                      <a:endParaRPr lang="en-US" sz="1400" dirty="0"/>
                    </a:p>
                  </a:txBody>
                  <a:tcPr/>
                </a:tc>
                <a:tc gridSpan="2">
                  <a:txBody>
                    <a:bodyPr/>
                    <a:lstStyle/>
                    <a:p>
                      <a:pPr algn="l"/>
                      <a:r>
                        <a:rPr lang="en-US" sz="1400" b="1" u="sng" dirty="0" smtClean="0"/>
                        <a:t>Sell</a:t>
                      </a:r>
                      <a:endParaRPr lang="en-US" sz="1400" b="1" u="sng" dirty="0"/>
                    </a:p>
                  </a:txBody>
                  <a:tcPr/>
                </a:tc>
                <a:tc hMerge="1">
                  <a:txBody>
                    <a:bodyPr/>
                    <a:lstStyle/>
                    <a:p>
                      <a:endParaRPr lang="en-US" dirty="0"/>
                    </a:p>
                  </a:txBody>
                  <a:tcPr/>
                </a:tc>
              </a:tr>
              <a:tr h="370840">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c>
                  <a:txBody>
                    <a:bodyPr/>
                    <a:lstStyle/>
                    <a:p>
                      <a:endParaRPr lang="en-US" sz="1400" dirty="0"/>
                    </a:p>
                  </a:txBody>
                  <a:tcPr/>
                </a:tc>
                <a:tc>
                  <a:txBody>
                    <a:bodyPr/>
                    <a:lstStyle/>
                    <a:p>
                      <a:r>
                        <a:rPr lang="en-US" sz="1400" dirty="0" smtClean="0"/>
                        <a:t>Bid</a:t>
                      </a:r>
                      <a:endParaRPr lang="en-US" sz="1400" dirty="0"/>
                    </a:p>
                  </a:txBody>
                  <a:tcPr/>
                </a:tc>
                <a:tc>
                  <a:txBody>
                    <a:bodyPr/>
                    <a:lstStyle/>
                    <a:p>
                      <a:r>
                        <a:rPr lang="en-US" sz="1400" dirty="0" smtClean="0"/>
                        <a:t>Ask</a:t>
                      </a:r>
                      <a:endParaRPr lang="en-US" sz="1400" dirty="0"/>
                    </a:p>
                  </a:txBody>
                  <a:tcPr/>
                </a:tc>
              </a:tr>
              <a:tr h="370840">
                <a:tc>
                  <a:txBody>
                    <a:bodyPr/>
                    <a:lstStyle/>
                    <a:p>
                      <a:r>
                        <a:rPr lang="en-US" sz="1400" dirty="0" smtClean="0"/>
                        <a:t>200</a:t>
                      </a:r>
                      <a:endParaRPr lang="en-US" sz="1400" dirty="0" smtClean="0"/>
                    </a:p>
                  </a:txBody>
                  <a:tcPr/>
                </a:tc>
                <a:tc>
                  <a:txBody>
                    <a:bodyPr/>
                    <a:lstStyle/>
                    <a:p>
                      <a:r>
                        <a:rPr lang="en-US" sz="1400" dirty="0" smtClean="0"/>
                        <a:t>200.2</a:t>
                      </a:r>
                      <a:endParaRPr lang="en-US" sz="1400" dirty="0" smtClean="0"/>
                    </a:p>
                  </a:txBody>
                  <a:tcPr/>
                </a:tc>
                <a:tc>
                  <a:txBody>
                    <a:bodyPr/>
                    <a:lstStyle/>
                    <a:p>
                      <a:endParaRPr lang="en-US" sz="1400" dirty="0"/>
                    </a:p>
                  </a:txBody>
                  <a:tcPr/>
                </a:tc>
                <a:tc>
                  <a:txBody>
                    <a:bodyPr/>
                    <a:lstStyle/>
                    <a:p>
                      <a:r>
                        <a:rPr lang="en-US" sz="1400" dirty="0" smtClean="0"/>
                        <a:t>400.2</a:t>
                      </a:r>
                      <a:endParaRPr lang="en-US" sz="1400" dirty="0" smtClean="0"/>
                    </a:p>
                  </a:txBody>
                  <a:tcPr/>
                </a:tc>
                <a:tc>
                  <a:txBody>
                    <a:bodyPr/>
                    <a:lstStyle/>
                    <a:p>
                      <a:r>
                        <a:rPr lang="en-US" sz="1400" dirty="0" smtClean="0"/>
                        <a:t>400.4</a:t>
                      </a:r>
                      <a:endParaRPr lang="en-US" sz="1400" dirty="0" smtClean="0"/>
                    </a:p>
                  </a:txBody>
                  <a:tcPr/>
                </a:tc>
              </a:tr>
            </a:tbl>
          </a:graphicData>
        </a:graphic>
      </p:graphicFrame>
      <p:sp>
        <p:nvSpPr>
          <p:cNvPr id="2" name="TextBox 1"/>
          <p:cNvSpPr txBox="1"/>
          <p:nvPr/>
        </p:nvSpPr>
        <p:spPr>
          <a:xfrm>
            <a:off x="971600" y="5934670"/>
            <a:ext cx="784887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B050"/>
                </a:solidFill>
              </a:rPr>
              <a:t>If bait at Bid/Ask are both </a:t>
            </a:r>
            <a:r>
              <a:rPr lang="en-US" sz="1600" dirty="0">
                <a:solidFill>
                  <a:srgbClr val="00B050"/>
                </a:solidFill>
              </a:rPr>
              <a:t>are ok, which one to </a:t>
            </a:r>
            <a:r>
              <a:rPr lang="en-US" sz="1600" dirty="0" smtClean="0">
                <a:solidFill>
                  <a:srgbClr val="00B050"/>
                </a:solidFill>
              </a:rPr>
              <a:t>choose in above case?</a:t>
            </a:r>
            <a:endParaRPr lang="en-US" sz="1600" dirty="0" smtClean="0"/>
          </a:p>
          <a:p>
            <a:pPr marL="285750" indent="-285750">
              <a:buFont typeface="Arial" panose="020B0604020202020204" pitchFamily="34" charset="0"/>
              <a:buChar char="•"/>
            </a:pPr>
            <a:r>
              <a:rPr lang="en-US" sz="1600" dirty="0" smtClean="0">
                <a:solidFill>
                  <a:srgbClr val="00B050"/>
                </a:solidFill>
              </a:rPr>
              <a:t>Can Buy/Sell ratio expressed as “&gt;” rather than “&lt;=“</a:t>
            </a:r>
            <a:endParaRPr lang="en-US" sz="1600" dirty="0">
              <a:solidFill>
                <a:srgbClr val="00B050"/>
              </a:solidFill>
            </a:endParaRPr>
          </a:p>
          <a:p>
            <a:endParaRPr lang="en-US" sz="1600" i="1" dirty="0"/>
          </a:p>
          <a:p>
            <a:endParaRPr lang="en-US" sz="1600" dirty="0"/>
          </a:p>
        </p:txBody>
      </p:sp>
      <p:pic>
        <p:nvPicPr>
          <p:cNvPr id="10"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3768" y="2934216"/>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61" t="13729" r="5019" b="31422"/>
          <a:stretch/>
        </p:blipFill>
        <p:spPr bwMode="auto">
          <a:xfrm>
            <a:off x="2488610" y="4725144"/>
            <a:ext cx="571222" cy="35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084168" y="2890288"/>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33191" b="33619"/>
          <a:stretch/>
        </p:blipFill>
        <p:spPr bwMode="auto">
          <a:xfrm>
            <a:off x="6084168" y="4762496"/>
            <a:ext cx="1656184" cy="3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40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normAutofit/>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History of trading</a:t>
            </a:r>
            <a:endParaRPr lang="en-US" dirty="0"/>
          </a:p>
        </p:txBody>
      </p:sp>
      <p:pic>
        <p:nvPicPr>
          <p:cNvPr id="1026" name="Picture 2" descr="電視劇《大時代》當中，交易大堂內的「紅衫仔」出市代表，在掛上股票名字的黑板上寫上買賣交易價格。這是未電腦化之前，香港股市初期的交易方式。（網上圖片）"/>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7082"/>
          <a:stretch/>
        </p:blipFill>
        <p:spPr bwMode="auto">
          <a:xfrm>
            <a:off x="1043608" y="1772816"/>
            <a:ext cx="6743891"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705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 Pair</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Price Ratio can be adopted for </a:t>
            </a:r>
            <a:r>
              <a:rPr lang="en-US" sz="1800" b="1" dirty="0" smtClean="0">
                <a:solidFill>
                  <a:srgbClr val="0070C0"/>
                </a:solidFill>
              </a:rPr>
              <a:t>Spread trade</a:t>
            </a:r>
            <a:r>
              <a:rPr lang="en-US" sz="1800" dirty="0" smtClean="0"/>
              <a:t> where the input is “Buy-Sell &lt; Spread”. One example use case is for trading the Stock vs “Stock Right”</a:t>
            </a:r>
            <a:endParaRPr lang="en-US" sz="1800" dirty="0"/>
          </a:p>
          <a:p>
            <a:endParaRPr lang="en-US" sz="1800" dirty="0" smtClean="0"/>
          </a:p>
          <a:p>
            <a:pPr>
              <a:buFont typeface="Arial" panose="020B0604020202020204" pitchFamily="34" charset="0"/>
              <a:buChar char="•"/>
            </a:pPr>
            <a:r>
              <a:rPr lang="en-US" sz="1800" dirty="0" smtClean="0"/>
              <a:t>Cross </a:t>
            </a:r>
            <a:r>
              <a:rPr lang="en-US" sz="1800" dirty="0"/>
              <a:t>market (A-H Pair) </a:t>
            </a:r>
            <a:r>
              <a:rPr lang="en-US" sz="1800" dirty="0" smtClean="0"/>
              <a:t>order needs </a:t>
            </a:r>
            <a:r>
              <a:rPr lang="en-US" sz="1800" b="1" dirty="0">
                <a:solidFill>
                  <a:srgbClr val="0070C0"/>
                </a:solidFill>
              </a:rPr>
              <a:t>FX </a:t>
            </a:r>
            <a:r>
              <a:rPr lang="en-US" sz="1800" b="1" dirty="0" smtClean="0">
                <a:solidFill>
                  <a:srgbClr val="0070C0"/>
                </a:solidFill>
              </a:rPr>
              <a:t>feed</a:t>
            </a:r>
            <a:r>
              <a:rPr lang="en-US" sz="1800" dirty="0" smtClean="0"/>
              <a:t> to convert the price ratio to same currency</a:t>
            </a:r>
          </a:p>
          <a:p>
            <a:pPr>
              <a:buFont typeface="Arial" panose="020B0604020202020204" pitchFamily="34" charset="0"/>
              <a:buChar char="•"/>
            </a:pPr>
            <a:endParaRPr lang="en-US" sz="1800" dirty="0"/>
          </a:p>
          <a:p>
            <a:pPr>
              <a:buFont typeface="Arial" panose="020B0604020202020204" pitchFamily="34" charset="0"/>
              <a:buChar char="•"/>
            </a:pPr>
            <a:r>
              <a:rPr lang="en-US" sz="1800" b="1" dirty="0" smtClean="0"/>
              <a:t>Additional parameters</a:t>
            </a:r>
            <a:r>
              <a:rPr lang="en-US" sz="1800" dirty="0" smtClean="0"/>
              <a:t>:</a:t>
            </a:r>
          </a:p>
          <a:p>
            <a:pPr lvl="1">
              <a:buFont typeface="Arial" panose="020B0604020202020204" pitchFamily="34" charset="0"/>
              <a:buChar char="•"/>
            </a:pPr>
            <a:r>
              <a:rPr lang="en-US" sz="1600" b="1" dirty="0" smtClean="0"/>
              <a:t>VWAP/TWAP</a:t>
            </a:r>
            <a:r>
              <a:rPr lang="en-US" sz="1600" dirty="0" smtClean="0"/>
              <a:t>: execute the ratio trade </a:t>
            </a:r>
            <a:r>
              <a:rPr lang="en-US" sz="1600" b="1" dirty="0" smtClean="0">
                <a:solidFill>
                  <a:srgbClr val="0070C0"/>
                </a:solidFill>
              </a:rPr>
              <a:t>gradually over the day </a:t>
            </a:r>
          </a:p>
          <a:p>
            <a:pPr lvl="1">
              <a:buFont typeface="Arial" panose="020B0604020202020204" pitchFamily="34" charset="0"/>
              <a:buChar char="•"/>
            </a:pPr>
            <a:r>
              <a:rPr lang="en-US" sz="1600" b="1" dirty="0" smtClean="0"/>
              <a:t>POV%</a:t>
            </a:r>
            <a:r>
              <a:rPr lang="en-US" sz="1600" dirty="0" smtClean="0"/>
              <a:t>: execute as fast as possible but still </a:t>
            </a:r>
            <a:r>
              <a:rPr lang="en-US" sz="1600" b="1" dirty="0" smtClean="0">
                <a:solidFill>
                  <a:srgbClr val="0070C0"/>
                </a:solidFill>
              </a:rPr>
              <a:t>within the volume constraints</a:t>
            </a:r>
          </a:p>
          <a:p>
            <a:pPr lvl="1">
              <a:buFont typeface="Arial" panose="020B0604020202020204" pitchFamily="34" charset="0"/>
              <a:buChar char="•"/>
            </a:pPr>
            <a:endParaRPr lang="en-US" sz="1600" dirty="0"/>
          </a:p>
          <a:p>
            <a:pPr>
              <a:buFont typeface="Arial" panose="020B0604020202020204" pitchFamily="34" charset="0"/>
              <a:buChar char="•"/>
            </a:pPr>
            <a:r>
              <a:rPr lang="en-US" sz="1800" b="1" dirty="0" smtClean="0"/>
              <a:t>Main Error Checks</a:t>
            </a:r>
          </a:p>
          <a:p>
            <a:pPr lvl="1">
              <a:buFont typeface="Arial" panose="020B0604020202020204" pitchFamily="34" charset="0"/>
              <a:buChar char="•"/>
            </a:pPr>
            <a:r>
              <a:rPr lang="en-US" sz="1600" b="1" dirty="0" smtClean="0">
                <a:solidFill>
                  <a:srgbClr val="0070C0"/>
                </a:solidFill>
              </a:rPr>
              <a:t>Reject</a:t>
            </a:r>
            <a:r>
              <a:rPr lang="en-US" sz="1600" dirty="0" smtClean="0">
                <a:solidFill>
                  <a:srgbClr val="0070C0"/>
                </a:solidFill>
              </a:rPr>
              <a:t> </a:t>
            </a:r>
            <a:r>
              <a:rPr lang="en-US" sz="1600" dirty="0" smtClean="0"/>
              <a:t>the order if the ratio (or spread) is </a:t>
            </a:r>
            <a:r>
              <a:rPr lang="en-US" sz="1600" b="1" dirty="0" smtClean="0">
                <a:solidFill>
                  <a:srgbClr val="0070C0"/>
                </a:solidFill>
              </a:rPr>
              <a:t>10% more ITM </a:t>
            </a:r>
            <a:r>
              <a:rPr lang="en-US" sz="1600" dirty="0" smtClean="0"/>
              <a:t>than the current market</a:t>
            </a:r>
          </a:p>
          <a:p>
            <a:pPr lvl="1">
              <a:buFont typeface="Arial" panose="020B0604020202020204" pitchFamily="34" charset="0"/>
              <a:buChar char="•"/>
            </a:pPr>
            <a:r>
              <a:rPr lang="en-US" sz="1600" b="1" dirty="0" smtClean="0">
                <a:solidFill>
                  <a:srgbClr val="0070C0"/>
                </a:solidFill>
              </a:rPr>
              <a:t>Warn</a:t>
            </a:r>
            <a:r>
              <a:rPr lang="en-US" sz="1600" dirty="0" smtClean="0">
                <a:solidFill>
                  <a:srgbClr val="0070C0"/>
                </a:solidFill>
              </a:rPr>
              <a:t> </a:t>
            </a:r>
            <a:r>
              <a:rPr lang="en-US" sz="1600" dirty="0" smtClean="0"/>
              <a:t>the order if the </a:t>
            </a:r>
            <a:r>
              <a:rPr lang="en-US" sz="1600" dirty="0"/>
              <a:t>ratio (or spread) is </a:t>
            </a:r>
            <a:r>
              <a:rPr lang="en-US" sz="1600" b="1" dirty="0">
                <a:solidFill>
                  <a:srgbClr val="0070C0"/>
                </a:solidFill>
              </a:rPr>
              <a:t>10% more </a:t>
            </a:r>
            <a:r>
              <a:rPr lang="en-US" sz="1600" b="1" dirty="0" smtClean="0">
                <a:solidFill>
                  <a:srgbClr val="0070C0"/>
                </a:solidFill>
              </a:rPr>
              <a:t>OTM </a:t>
            </a:r>
            <a:r>
              <a:rPr lang="en-US" sz="1600" dirty="0"/>
              <a:t>than the current market</a:t>
            </a:r>
          </a:p>
          <a:p>
            <a:pPr lvl="1">
              <a:buFont typeface="Arial" panose="020B0604020202020204" pitchFamily="34" charset="0"/>
              <a:buChar char="•"/>
            </a:pPr>
            <a:endParaRPr lang="en-US" sz="16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8577194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179512"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Business </a:t>
            </a:r>
            <a:r>
              <a:rPr lang="en-US" sz="1800" dirty="0"/>
              <a:t>driver</a:t>
            </a:r>
          </a:p>
          <a:p>
            <a:pPr marL="800100" lvl="1" indent="-342900">
              <a:buFont typeface="Arial" panose="020B0604020202020204" pitchFamily="34" charset="0"/>
              <a:buChar char="•"/>
            </a:pPr>
            <a:r>
              <a:rPr lang="en-US" sz="1600" b="1" dirty="0">
                <a:solidFill>
                  <a:srgbClr val="0070C0"/>
                </a:solidFill>
              </a:rPr>
              <a:t>Earn spread</a:t>
            </a:r>
            <a:r>
              <a:rPr lang="en-US" sz="1600" dirty="0"/>
              <a:t>, </a:t>
            </a:r>
            <a:r>
              <a:rPr lang="en-US" sz="1600" b="1" dirty="0">
                <a:solidFill>
                  <a:srgbClr val="0070C0"/>
                </a:solidFill>
              </a:rPr>
              <a:t>Waive stamp duty / exchange fee</a:t>
            </a:r>
          </a:p>
          <a:p>
            <a:pPr marL="800100" lvl="1" indent="-342900">
              <a:buFont typeface="Arial" panose="020B0604020202020204" pitchFamily="34" charset="0"/>
              <a:buChar char="•"/>
            </a:pPr>
            <a:r>
              <a:rPr lang="en-US" sz="1600" dirty="0"/>
              <a:t>Typical products: Warrants, CBBC, Listed Future/Options, ETF</a:t>
            </a:r>
          </a:p>
          <a:p>
            <a:pPr lvl="1">
              <a:buFont typeface="Arial" pitchFamily="34" charset="0"/>
              <a:buChar char="•"/>
            </a:pPr>
            <a:endParaRPr lang="en-US" sz="1800" dirty="0"/>
          </a:p>
          <a:p>
            <a:pPr marL="457200" lvl="1" indent="0">
              <a:buNone/>
            </a:pPr>
            <a:r>
              <a:rPr lang="en-US" sz="1800" dirty="0"/>
              <a:t>Type of </a:t>
            </a:r>
            <a:r>
              <a:rPr lang="en-US" sz="1800" dirty="0" smtClean="0"/>
              <a:t>Market Making (MM)</a:t>
            </a:r>
            <a:endParaRPr lang="en-US" sz="1800" dirty="0"/>
          </a:p>
          <a:p>
            <a:pPr marL="800100" lvl="1" indent="-342900">
              <a:buFont typeface="Arial" panose="020B0604020202020204" pitchFamily="34" charset="0"/>
              <a:buChar char="•"/>
            </a:pPr>
            <a:r>
              <a:rPr lang="en-US" sz="1600" dirty="0"/>
              <a:t>Quote Request: </a:t>
            </a:r>
            <a:r>
              <a:rPr lang="en-US" sz="1600" b="1" dirty="0">
                <a:solidFill>
                  <a:srgbClr val="0070C0"/>
                </a:solidFill>
              </a:rPr>
              <a:t>respond to the request </a:t>
            </a:r>
            <a:r>
              <a:rPr lang="en-US" sz="1600" dirty="0"/>
              <a:t>to provide liquidity. Generally it only requires to full-fill certain % of the request per day</a:t>
            </a:r>
          </a:p>
          <a:p>
            <a:pPr marL="800100" lvl="1" indent="-342900">
              <a:buFont typeface="Arial" panose="020B0604020202020204" pitchFamily="34" charset="0"/>
              <a:buChar char="•"/>
            </a:pPr>
            <a:r>
              <a:rPr lang="en-US" sz="1600" dirty="0"/>
              <a:t>Continuous MM : </a:t>
            </a:r>
            <a:r>
              <a:rPr lang="en-US" sz="1600" b="1" dirty="0">
                <a:solidFill>
                  <a:srgbClr val="0070C0"/>
                </a:solidFill>
              </a:rPr>
              <a:t>continuously making the market</a:t>
            </a:r>
            <a:r>
              <a:rPr lang="en-US" sz="1600" dirty="0"/>
              <a:t> to fulfill min spread, min show quantity, min show time, min hours of a trading day</a:t>
            </a:r>
          </a:p>
          <a:p>
            <a:pPr lvl="1">
              <a:buFont typeface="Arial" pitchFamily="34" charset="0"/>
              <a:buChar char="•"/>
            </a:pPr>
            <a:endParaRPr lang="en-US" sz="1800" dirty="0"/>
          </a:p>
          <a:p>
            <a:pPr marL="457200" lvl="1" indent="0">
              <a:buNone/>
            </a:pPr>
            <a:r>
              <a:rPr lang="en-US" sz="1800" dirty="0"/>
              <a:t>Reference price calculation</a:t>
            </a:r>
          </a:p>
          <a:p>
            <a:pPr marL="800100" lvl="1" indent="-342900">
              <a:buFont typeface="Arial" panose="020B0604020202020204" pitchFamily="34" charset="0"/>
              <a:buChar char="•"/>
            </a:pPr>
            <a:r>
              <a:rPr lang="en-US" sz="1600" dirty="0"/>
              <a:t>Based on customized formula and can subscribe to multiple instruments to source the pricing information </a:t>
            </a:r>
          </a:p>
          <a:p>
            <a:pPr marL="800100" lvl="1" indent="-342900">
              <a:buFont typeface="Arial" panose="020B0604020202020204" pitchFamily="34" charset="0"/>
              <a:buChar char="•"/>
            </a:pPr>
            <a:r>
              <a:rPr lang="en-US" sz="1600" dirty="0"/>
              <a:t>Additionally for </a:t>
            </a:r>
            <a:r>
              <a:rPr lang="en-US" sz="1600" b="1" dirty="0">
                <a:solidFill>
                  <a:srgbClr val="0070C0"/>
                </a:solidFill>
              </a:rPr>
              <a:t>non-delta 1 products </a:t>
            </a:r>
            <a:r>
              <a:rPr lang="en-US" sz="1600" dirty="0"/>
              <a:t>(such as Options and Warrants) based on underlying instruments and static data, use </a:t>
            </a:r>
            <a:r>
              <a:rPr lang="en-US" sz="1600" dirty="0" err="1"/>
              <a:t>Quantlib</a:t>
            </a:r>
            <a:r>
              <a:rPr lang="en-US" sz="1600" dirty="0"/>
              <a:t> </a:t>
            </a:r>
            <a:r>
              <a:rPr lang="en-US" sz="1600" b="1" dirty="0">
                <a:solidFill>
                  <a:srgbClr val="0070C0"/>
                </a:solidFill>
              </a:rPr>
              <a:t>Black-Scholes option pricing </a:t>
            </a:r>
            <a:r>
              <a:rPr lang="en-US" sz="1600" dirty="0"/>
              <a:t>library to estimate the fair value, option Greeks (delta, gamma), implied volatility</a:t>
            </a:r>
            <a:endParaRPr lang="en-US" sz="1800" dirty="0"/>
          </a:p>
          <a:p>
            <a:endParaRPr lang="en-US" sz="1600" dirty="0"/>
          </a:p>
        </p:txBody>
      </p:sp>
    </p:spTree>
    <p:extLst>
      <p:ext uri="{BB962C8B-B14F-4D97-AF65-F5344CB8AC3E}">
        <p14:creationId xmlns:p14="http://schemas.microsoft.com/office/powerpoint/2010/main" val="40866939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1800" dirty="0" smtClean="0"/>
              <a:t>Market </a:t>
            </a:r>
            <a:r>
              <a:rPr lang="en-US" sz="1800" dirty="0"/>
              <a:t>Making Orders Management</a:t>
            </a:r>
          </a:p>
          <a:p>
            <a:pPr marL="800100" lvl="1" indent="-342900">
              <a:buFont typeface="Arial" panose="020B0604020202020204" pitchFamily="34" charset="0"/>
              <a:buChar char="•"/>
            </a:pPr>
            <a:r>
              <a:rPr lang="en-US" sz="1600" dirty="0"/>
              <a:t>Placing </a:t>
            </a:r>
            <a:r>
              <a:rPr lang="en-US" sz="1600" b="1" dirty="0">
                <a:solidFill>
                  <a:srgbClr val="0070C0"/>
                </a:solidFill>
              </a:rPr>
              <a:t>two sided (buy &amp; </a:t>
            </a:r>
            <a:r>
              <a:rPr lang="en-US" sz="1600" b="1" dirty="0" smtClean="0">
                <a:solidFill>
                  <a:srgbClr val="0070C0"/>
                </a:solidFill>
              </a:rPr>
              <a:t>sell of same name) </a:t>
            </a:r>
            <a:r>
              <a:rPr lang="en-US" sz="1600" dirty="0"/>
              <a:t>of market making orders into exchange continuously (react to price change and/or timer-based) or opportunistically (quote request)</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The </a:t>
            </a:r>
            <a:r>
              <a:rPr lang="en-US" sz="1600" dirty="0"/>
              <a:t>price and quantity of the orders are based on the </a:t>
            </a:r>
            <a:r>
              <a:rPr lang="en-US" sz="1600" b="1" dirty="0">
                <a:solidFill>
                  <a:srgbClr val="0070C0"/>
                </a:solidFill>
              </a:rPr>
              <a:t>underlying instrument spot price, reference price, conversion ration, min spread and liquidity obligations</a:t>
            </a:r>
            <a:r>
              <a:rPr lang="en-US" sz="1600" dirty="0"/>
              <a:t>. For options type of products, also needs the </a:t>
            </a:r>
            <a:r>
              <a:rPr lang="en-US" sz="1600" b="1" dirty="0">
                <a:solidFill>
                  <a:srgbClr val="0070C0"/>
                </a:solidFill>
              </a:rPr>
              <a:t>Greeks and implied volatility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Adjusting </a:t>
            </a:r>
            <a:r>
              <a:rPr lang="en-US" sz="1600" dirty="0"/>
              <a:t>(cancel or amend) the orders automatically according to the rules and market conditions</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Monitor </a:t>
            </a:r>
            <a:r>
              <a:rPr lang="en-US" sz="1600" dirty="0"/>
              <a:t>the order quantity and (partial) fill, depends on the objective of queue priority, can send new order or amend the existing quantity to maintain the liquidity</a:t>
            </a:r>
          </a:p>
          <a:p>
            <a:pPr marL="800100" lvl="1" indent="-342900">
              <a:buFont typeface="Arial" panose="020B0604020202020204" pitchFamily="34" charset="0"/>
              <a:buChar char="•"/>
            </a:pPr>
            <a:endParaRPr lang="en-US" sz="1600" dirty="0" smtClean="0"/>
          </a:p>
          <a:p>
            <a:pPr marL="800100" lvl="1" indent="-342900">
              <a:buFont typeface="Arial" panose="020B0604020202020204" pitchFamily="34" charset="0"/>
              <a:buChar char="•"/>
            </a:pPr>
            <a:r>
              <a:rPr lang="en-US" sz="1600" dirty="0" smtClean="0"/>
              <a:t>keeping </a:t>
            </a:r>
            <a:r>
              <a:rPr lang="en-US" sz="1600" dirty="0"/>
              <a:t>track of </a:t>
            </a:r>
            <a:r>
              <a:rPr lang="en-US" sz="1600" b="1" dirty="0">
                <a:solidFill>
                  <a:srgbClr val="0070C0"/>
                </a:solidFill>
              </a:rPr>
              <a:t>order timing </a:t>
            </a:r>
            <a:r>
              <a:rPr lang="en-US" sz="1600" dirty="0"/>
              <a:t>and can setup conditions to cancel and resubmit orders</a:t>
            </a:r>
          </a:p>
          <a:p>
            <a:endParaRPr lang="en-US" sz="1400" dirty="0"/>
          </a:p>
        </p:txBody>
      </p:sp>
    </p:spTree>
    <p:extLst>
      <p:ext uri="{BB962C8B-B14F-4D97-AF65-F5344CB8AC3E}">
        <p14:creationId xmlns:p14="http://schemas.microsoft.com/office/powerpoint/2010/main" val="30391627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Manual Override</a:t>
            </a:r>
            <a:endParaRPr lang="en-US" sz="2000" dirty="0"/>
          </a:p>
          <a:p>
            <a:pPr marL="800100" lvl="1" indent="-342900">
              <a:buFont typeface="Arial" panose="020B0604020202020204" pitchFamily="34" charset="0"/>
              <a:buChar char="•"/>
            </a:pPr>
            <a:r>
              <a:rPr lang="en-US" sz="1800" dirty="0"/>
              <a:t>Setup the min/max spread on top of the existing requirements</a:t>
            </a:r>
          </a:p>
          <a:p>
            <a:pPr marL="800100" lvl="1" indent="-342900">
              <a:buFont typeface="Arial" panose="020B0604020202020204" pitchFamily="34" charset="0"/>
              <a:buChar char="•"/>
            </a:pPr>
            <a:r>
              <a:rPr lang="en-US" sz="1800" dirty="0"/>
              <a:t>Set offset from the calculated spread (e.g. ask -1 tick) </a:t>
            </a:r>
          </a:p>
          <a:p>
            <a:pPr marL="800100" lvl="1" indent="-342900">
              <a:buFont typeface="Arial" panose="020B0604020202020204" pitchFamily="34" charset="0"/>
              <a:buChar char="•"/>
            </a:pPr>
            <a:r>
              <a:rPr lang="en-US" sz="1800" b="1" dirty="0">
                <a:solidFill>
                  <a:srgbClr val="0070C0"/>
                </a:solidFill>
              </a:rPr>
              <a:t>Widen the spread or temporarily suspend the market making if the market is too volatiles</a:t>
            </a:r>
            <a:r>
              <a:rPr lang="en-US" sz="1800" dirty="0"/>
              <a:t> (e.g. Future drop 100 points in 5 mins, underlying go up 3% in 1 mins)</a:t>
            </a:r>
          </a:p>
          <a:p>
            <a:pPr marL="457200" lvl="1" indent="0">
              <a:buNone/>
            </a:pPr>
            <a:endParaRPr lang="en-US" sz="1800" dirty="0" smtClean="0"/>
          </a:p>
          <a:p>
            <a:pPr marL="457200" lvl="1" indent="0">
              <a:buNone/>
            </a:pPr>
            <a:r>
              <a:rPr lang="en-US" sz="1800" dirty="0" smtClean="0"/>
              <a:t>Reference Data</a:t>
            </a:r>
          </a:p>
          <a:p>
            <a:pPr marL="800100" lvl="1" indent="-342900">
              <a:buFont typeface="Arial" panose="020B0604020202020204" pitchFamily="34" charset="0"/>
              <a:buChar char="•"/>
            </a:pPr>
            <a:r>
              <a:rPr lang="en-US" sz="1800" dirty="0"/>
              <a:t>Include </a:t>
            </a:r>
            <a:r>
              <a:rPr lang="en-US" sz="1800" b="1" dirty="0">
                <a:solidFill>
                  <a:srgbClr val="0070C0"/>
                </a:solidFill>
              </a:rPr>
              <a:t>order capacity </a:t>
            </a:r>
            <a:r>
              <a:rPr lang="en-US" sz="1800" dirty="0"/>
              <a:t>information to distinguish between Market Making or House orders</a:t>
            </a:r>
          </a:p>
          <a:p>
            <a:pPr marL="800100" lvl="1" indent="-342900">
              <a:buFont typeface="Arial" panose="020B0604020202020204" pitchFamily="34" charset="0"/>
              <a:buChar char="•"/>
            </a:pPr>
            <a:r>
              <a:rPr lang="en-US" sz="1800" dirty="0"/>
              <a:t>Position keeping on intraday or aggregated (e.g. monthly) level</a:t>
            </a:r>
          </a:p>
          <a:p>
            <a:pPr lvl="1"/>
            <a:endParaRPr lang="en-US" sz="1800" dirty="0"/>
          </a:p>
        </p:txBody>
      </p:sp>
    </p:spTree>
    <p:extLst>
      <p:ext uri="{BB962C8B-B14F-4D97-AF65-F5344CB8AC3E}">
        <p14:creationId xmlns:p14="http://schemas.microsoft.com/office/powerpoint/2010/main" val="2944255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251520"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0">
              <a:buNone/>
            </a:pPr>
            <a:r>
              <a:rPr lang="en-US" sz="2000" dirty="0" smtClean="0"/>
              <a:t>Risk </a:t>
            </a:r>
            <a:r>
              <a:rPr lang="en-US" sz="2000" dirty="0"/>
              <a:t>Management</a:t>
            </a:r>
          </a:p>
          <a:p>
            <a:pPr marL="800100" lvl="1" indent="-342900">
              <a:buFont typeface="Arial" panose="020B0604020202020204" pitchFamily="34" charset="0"/>
              <a:buChar char="•"/>
            </a:pPr>
            <a:r>
              <a:rPr lang="en-US" sz="1800" dirty="0" smtClean="0"/>
              <a:t>Setup </a:t>
            </a:r>
            <a:r>
              <a:rPr lang="en-US" sz="1800" b="1" dirty="0">
                <a:solidFill>
                  <a:srgbClr val="0070C0"/>
                </a:solidFill>
              </a:rPr>
              <a:t>automatic hedging of underlying instruments </a:t>
            </a:r>
            <a:r>
              <a:rPr lang="en-US" sz="1800" dirty="0"/>
              <a:t>or with other Future and Options. When trading the underlying, follows the respective rules (such as short sell up-tick rule of the underlying stocks</a:t>
            </a:r>
            <a:r>
              <a:rPr lang="en-US" sz="1800" dirty="0" smtClean="0"/>
              <a:t>)</a:t>
            </a:r>
          </a:p>
          <a:p>
            <a:pPr marL="457200" lvl="1" indent="0">
              <a:buNone/>
            </a:pPr>
            <a:endParaRPr lang="en-US" sz="1800" dirty="0"/>
          </a:p>
          <a:p>
            <a:pPr marL="800100" lvl="1" indent="-342900">
              <a:buFont typeface="Arial" panose="020B0604020202020204" pitchFamily="34" charset="0"/>
              <a:buChar char="•"/>
            </a:pPr>
            <a:r>
              <a:rPr lang="en-US" sz="1800" b="1" dirty="0">
                <a:solidFill>
                  <a:srgbClr val="0070C0"/>
                </a:solidFill>
              </a:rPr>
              <a:t>Unwinding</a:t>
            </a:r>
            <a:r>
              <a:rPr lang="en-US" sz="1800" dirty="0">
                <a:solidFill>
                  <a:srgbClr val="0070C0"/>
                </a:solidFill>
              </a:rPr>
              <a:t> </a:t>
            </a:r>
            <a:r>
              <a:rPr lang="en-US" sz="1800" dirty="0"/>
              <a:t>the positions at the end of day according to specific </a:t>
            </a:r>
            <a:r>
              <a:rPr lang="en-US" sz="1800" dirty="0" smtClean="0"/>
              <a:t>rules</a:t>
            </a:r>
          </a:p>
          <a:p>
            <a:pPr marL="800100" lvl="1" indent="-342900">
              <a:buFont typeface="Arial" panose="020B0604020202020204" pitchFamily="34" charset="0"/>
              <a:buChar char="•"/>
            </a:pPr>
            <a:endParaRPr lang="en-US" sz="1800" dirty="0"/>
          </a:p>
          <a:p>
            <a:pPr lvl="2"/>
            <a:r>
              <a:rPr lang="en-US" sz="1400" b="1" dirty="0"/>
              <a:t>Directional (Delta Risk): </a:t>
            </a:r>
            <a:r>
              <a:rPr lang="en-US" sz="1400" dirty="0"/>
              <a:t>Any unhedged long/short position</a:t>
            </a:r>
          </a:p>
          <a:p>
            <a:pPr lvl="3"/>
            <a:endParaRPr lang="en-US" sz="1050" dirty="0"/>
          </a:p>
          <a:p>
            <a:pPr lvl="2"/>
            <a:r>
              <a:rPr lang="en-US" sz="1400" b="1" dirty="0"/>
              <a:t>Interest Rate Risk (Rho Risk): </a:t>
            </a:r>
            <a:r>
              <a:rPr lang="en-US" sz="1400" dirty="0"/>
              <a:t>Manage interest rate estimates </a:t>
            </a:r>
          </a:p>
          <a:p>
            <a:pPr lvl="2"/>
            <a:endParaRPr lang="en-US" sz="1400" dirty="0"/>
          </a:p>
          <a:p>
            <a:pPr lvl="2"/>
            <a:r>
              <a:rPr lang="en-US" sz="1400" b="1" dirty="0"/>
              <a:t>Dividend Risk: </a:t>
            </a:r>
            <a:r>
              <a:rPr lang="en-US" sz="1400" dirty="0"/>
              <a:t>Manage Dividend payout estimates</a:t>
            </a:r>
          </a:p>
          <a:p>
            <a:pPr lvl="2"/>
            <a:endParaRPr lang="en-US" sz="1400" dirty="0"/>
          </a:p>
          <a:p>
            <a:pPr lvl="2"/>
            <a:r>
              <a:rPr lang="en-US" sz="1400" b="1" dirty="0"/>
              <a:t>Execution Risk: </a:t>
            </a:r>
            <a:r>
              <a:rPr lang="en-US" sz="1400" dirty="0"/>
              <a:t>Fast system to capture the </a:t>
            </a:r>
            <a:r>
              <a:rPr lang="en-US" sz="1400" dirty="0" err="1"/>
              <a:t>mis</a:t>
            </a:r>
            <a:r>
              <a:rPr lang="en-US" sz="1400" dirty="0"/>
              <a:t>-pricing</a:t>
            </a:r>
          </a:p>
          <a:p>
            <a:pPr lvl="2"/>
            <a:endParaRPr lang="en-US" sz="1400" dirty="0"/>
          </a:p>
          <a:p>
            <a:pPr lvl="2"/>
            <a:r>
              <a:rPr lang="en-US" sz="1400" b="1" dirty="0"/>
              <a:t>Liquidity Risk: </a:t>
            </a:r>
            <a:r>
              <a:rPr lang="en-US" sz="1400" dirty="0"/>
              <a:t>Determine appropriate trading size </a:t>
            </a:r>
            <a:endParaRPr lang="en-US" sz="1600" dirty="0"/>
          </a:p>
          <a:p>
            <a:pPr marL="400050">
              <a:buFont typeface="Arial" panose="020B0604020202020204" pitchFamily="34" charset="0"/>
              <a:buChar char="•"/>
            </a:pPr>
            <a:endParaRPr lang="en-US" sz="2000" dirty="0"/>
          </a:p>
        </p:txBody>
      </p:sp>
    </p:spTree>
    <p:extLst>
      <p:ext uri="{BB962C8B-B14F-4D97-AF65-F5344CB8AC3E}">
        <p14:creationId xmlns:p14="http://schemas.microsoft.com/office/powerpoint/2010/main" val="15232264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Market </a:t>
            </a:r>
            <a:r>
              <a:rPr lang="en-US" dirty="0" smtClean="0"/>
              <a:t>Making</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000" b="1" dirty="0"/>
              <a:t>The Greeks</a:t>
            </a:r>
          </a:p>
          <a:p>
            <a:pPr lvl="1"/>
            <a:r>
              <a:rPr lang="en-US" sz="1800" dirty="0"/>
              <a:t>Gamma Risk (Rate of Change of Delta</a:t>
            </a:r>
            <a:r>
              <a:rPr lang="en-US" sz="1800" dirty="0" smtClean="0"/>
              <a:t>)</a:t>
            </a:r>
          </a:p>
          <a:p>
            <a:pPr lvl="1"/>
            <a:r>
              <a:rPr lang="en-US" sz="1800" dirty="0"/>
              <a:t>Theta Risk (Time Decay)</a:t>
            </a:r>
          </a:p>
          <a:p>
            <a:pPr lvl="1"/>
            <a:r>
              <a:rPr lang="en-US" sz="1800" dirty="0" smtClean="0"/>
              <a:t>Vega </a:t>
            </a:r>
            <a:r>
              <a:rPr lang="en-US" sz="1800" dirty="0"/>
              <a:t>Risk (Implied volatility)</a:t>
            </a:r>
          </a:p>
          <a:p>
            <a:pPr lvl="1"/>
            <a:endParaRPr lang="en-US" sz="2000" dirty="0"/>
          </a:p>
          <a:p>
            <a:r>
              <a:rPr lang="en-US" sz="2000" b="1" dirty="0"/>
              <a:t>Hedging </a:t>
            </a:r>
            <a:r>
              <a:rPr lang="en-US" sz="2000" b="1" dirty="0" smtClean="0"/>
              <a:t>Calculation</a:t>
            </a:r>
            <a:endParaRPr lang="en-US" sz="2000" b="1" dirty="0"/>
          </a:p>
          <a:p>
            <a:pPr lvl="1">
              <a:buFont typeface="Arial" panose="020B0604020202020204" pitchFamily="34" charset="0"/>
              <a:buChar char="•"/>
            </a:pPr>
            <a:r>
              <a:rPr lang="en-US" sz="1800" dirty="0" smtClean="0"/>
              <a:t>Black-Sholes </a:t>
            </a:r>
            <a:r>
              <a:rPr lang="en-US" sz="1800" dirty="0"/>
              <a:t>model </a:t>
            </a:r>
          </a:p>
          <a:p>
            <a:pPr lvl="1">
              <a:buFont typeface="Arial" panose="020B0604020202020204" pitchFamily="34" charset="0"/>
              <a:buChar char="•"/>
            </a:pPr>
            <a:r>
              <a:rPr lang="en-US" sz="1800" dirty="0" smtClean="0"/>
              <a:t>Finite </a:t>
            </a:r>
            <a:r>
              <a:rPr lang="en-US" sz="1800" dirty="0"/>
              <a:t>Difference model</a:t>
            </a:r>
          </a:p>
        </p:txBody>
      </p:sp>
      <p:pic>
        <p:nvPicPr>
          <p:cNvPr id="6" name="Picture 6" descr="Image result for delta gamma theta ve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95" y="2132856"/>
            <a:ext cx="2685297" cy="331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1546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077218"/>
          </a:xfrm>
          <a:prstGeom prst="rect">
            <a:avLst/>
          </a:prstGeom>
          <a:noFill/>
        </p:spPr>
        <p:txBody>
          <a:bodyPr wrap="square" rtlCol="0">
            <a:spAutoFit/>
          </a:bodyPr>
          <a:lstStyle/>
          <a:p>
            <a:r>
              <a:rPr lang="en-US" sz="1600" b="1" dirty="0"/>
              <a:t>Arbitrage</a:t>
            </a:r>
            <a:r>
              <a:rPr lang="en-US" sz="1600" dirty="0"/>
              <a:t> </a:t>
            </a:r>
            <a:r>
              <a:rPr lang="en-US" sz="1600" dirty="0" smtClean="0"/>
              <a:t>- </a:t>
            </a:r>
            <a:r>
              <a:rPr lang="en-US" sz="1600" b="1" dirty="0" smtClean="0">
                <a:solidFill>
                  <a:srgbClr val="0070C0"/>
                </a:solidFill>
              </a:rPr>
              <a:t>simultaneous buy </a:t>
            </a:r>
            <a:r>
              <a:rPr lang="en-US" sz="1600" b="1" dirty="0">
                <a:solidFill>
                  <a:srgbClr val="0070C0"/>
                </a:solidFill>
              </a:rPr>
              <a:t>and </a:t>
            </a:r>
            <a:r>
              <a:rPr lang="en-US" sz="1600" b="1" dirty="0" smtClean="0">
                <a:solidFill>
                  <a:srgbClr val="0070C0"/>
                </a:solidFill>
              </a:rPr>
              <a:t>sell </a:t>
            </a:r>
            <a:r>
              <a:rPr lang="en-US" sz="1600" dirty="0"/>
              <a:t>of an asset to profit from </a:t>
            </a:r>
            <a:r>
              <a:rPr lang="en-US" sz="1600" dirty="0" smtClean="0"/>
              <a:t>a </a:t>
            </a:r>
            <a:r>
              <a:rPr lang="en-US" sz="1600" b="1" dirty="0" smtClean="0">
                <a:solidFill>
                  <a:srgbClr val="0070C0"/>
                </a:solidFill>
              </a:rPr>
              <a:t>price </a:t>
            </a:r>
            <a:r>
              <a:rPr lang="en-US" sz="1600" b="1" dirty="0" err="1" smtClean="0">
                <a:solidFill>
                  <a:srgbClr val="0070C0"/>
                </a:solidFill>
              </a:rPr>
              <a:t>mis</a:t>
            </a:r>
            <a:r>
              <a:rPr lang="en-US" sz="1600" b="1" dirty="0" smtClean="0">
                <a:solidFill>
                  <a:srgbClr val="0070C0"/>
                </a:solidFill>
              </a:rPr>
              <a:t>-match</a:t>
            </a:r>
            <a:r>
              <a:rPr lang="en-US" sz="1600" dirty="0" smtClean="0"/>
              <a:t>. </a:t>
            </a:r>
            <a:r>
              <a:rPr lang="en-US" sz="1600" dirty="0" smtClean="0"/>
              <a:t>Profits </a:t>
            </a:r>
            <a:r>
              <a:rPr lang="en-US" sz="1600" dirty="0"/>
              <a:t>by </a:t>
            </a:r>
            <a:r>
              <a:rPr lang="en-US" sz="1600" b="1" dirty="0">
                <a:solidFill>
                  <a:srgbClr val="0070C0"/>
                </a:solidFill>
              </a:rPr>
              <a:t>exploiting the price differences </a:t>
            </a:r>
            <a:r>
              <a:rPr lang="en-US" sz="1600" dirty="0"/>
              <a:t>of </a:t>
            </a:r>
            <a:r>
              <a:rPr lang="en-US" sz="1600" b="1" dirty="0">
                <a:solidFill>
                  <a:srgbClr val="0070C0"/>
                </a:solidFill>
              </a:rPr>
              <a:t>identical or similar </a:t>
            </a:r>
            <a:r>
              <a:rPr lang="en-US" sz="1600" dirty="0"/>
              <a:t>financial instruments on different markets or in different forms. Arbitrage exists as a result of market </a:t>
            </a:r>
            <a:r>
              <a:rPr lang="en-US" sz="1600" dirty="0" smtClean="0"/>
              <a:t>inefficiencies</a:t>
            </a:r>
            <a:endParaRPr lang="en-US" sz="1600" dirty="0"/>
          </a:p>
        </p:txBody>
      </p:sp>
      <p:sp>
        <p:nvSpPr>
          <p:cNvPr id="4" name="TextBox 3"/>
          <p:cNvSpPr txBox="1"/>
          <p:nvPr/>
        </p:nvSpPr>
        <p:spPr>
          <a:xfrm>
            <a:off x="467544" y="3429000"/>
            <a:ext cx="4320480" cy="2554545"/>
          </a:xfrm>
          <a:prstGeom prst="rect">
            <a:avLst/>
          </a:prstGeom>
          <a:noFill/>
        </p:spPr>
        <p:txBody>
          <a:bodyPr wrap="square" rtlCol="0">
            <a:spAutoFit/>
          </a:bodyPr>
          <a:lstStyle/>
          <a:p>
            <a:r>
              <a:rPr lang="en-US" sz="1600" b="1" u="sng" dirty="0" smtClean="0"/>
              <a:t>ETF </a:t>
            </a:r>
            <a:r>
              <a:rPr lang="en-US" sz="1600" b="1" u="sng" dirty="0" smtClean="0"/>
              <a:t>Arbitrage</a:t>
            </a:r>
            <a:endParaRPr lang="en-US" sz="1600" b="1" u="sng" dirty="0" smtClean="0"/>
          </a:p>
          <a:p>
            <a:r>
              <a:rPr lang="en-US" sz="1600" dirty="0" smtClean="0"/>
              <a:t>Buy/Sell ETF against </a:t>
            </a:r>
            <a:r>
              <a:rPr lang="en-US" sz="1600" dirty="0"/>
              <a:t>the underlying share </a:t>
            </a:r>
            <a:r>
              <a:rPr lang="en-US" sz="1600" dirty="0" smtClean="0"/>
              <a:t>holdings</a:t>
            </a:r>
          </a:p>
          <a:p>
            <a:endParaRPr lang="en-US" sz="1600" dirty="0"/>
          </a:p>
          <a:p>
            <a:r>
              <a:rPr lang="en-US" sz="1600" b="1" u="sng" dirty="0" smtClean="0"/>
              <a:t>Index </a:t>
            </a:r>
            <a:r>
              <a:rPr lang="en-US" sz="1600" b="1" u="sng" dirty="0"/>
              <a:t>Arbitrage</a:t>
            </a:r>
          </a:p>
          <a:p>
            <a:r>
              <a:rPr lang="en-US" sz="1600" dirty="0"/>
              <a:t>Buy/Sell </a:t>
            </a:r>
            <a:r>
              <a:rPr lang="en-US" sz="1600" dirty="0" smtClean="0"/>
              <a:t>Index Contract against </a:t>
            </a:r>
            <a:r>
              <a:rPr lang="en-US" sz="1600" dirty="0"/>
              <a:t>the underlying share </a:t>
            </a:r>
            <a:r>
              <a:rPr lang="en-US" sz="1600" dirty="0" smtClean="0"/>
              <a:t>holdings</a:t>
            </a:r>
          </a:p>
          <a:p>
            <a:endParaRPr lang="en-US" sz="1600" dirty="0"/>
          </a:p>
          <a:p>
            <a:r>
              <a:rPr lang="en-US" sz="1400" dirty="0" smtClean="0"/>
              <a:t>(Need to take </a:t>
            </a:r>
            <a:r>
              <a:rPr lang="en-US" sz="1400" b="1" dirty="0" smtClean="0">
                <a:solidFill>
                  <a:srgbClr val="0070C0"/>
                </a:solidFill>
              </a:rPr>
              <a:t>transaction cost </a:t>
            </a:r>
            <a:r>
              <a:rPr lang="en-US" sz="1400" dirty="0"/>
              <a:t>into account )</a:t>
            </a:r>
            <a:endParaRPr lang="en-US" sz="1400"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924943"/>
            <a:ext cx="3024336" cy="363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89844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Algo </a:t>
            </a:r>
            <a:r>
              <a:rPr lang="en-US" dirty="0"/>
              <a:t>- </a:t>
            </a:r>
            <a:r>
              <a:rPr lang="en-US" dirty="0" smtClean="0"/>
              <a:t>Arbitrage</a:t>
            </a:r>
            <a:endParaRPr lang="en-US" dirty="0"/>
          </a:p>
        </p:txBody>
      </p:sp>
      <p:sp>
        <p:nvSpPr>
          <p:cNvPr id="2" name="TextBox 1"/>
          <p:cNvSpPr txBox="1"/>
          <p:nvPr/>
        </p:nvSpPr>
        <p:spPr>
          <a:xfrm>
            <a:off x="395536" y="1772816"/>
            <a:ext cx="7560840" cy="1631216"/>
          </a:xfrm>
          <a:prstGeom prst="rect">
            <a:avLst/>
          </a:prstGeom>
          <a:noFill/>
        </p:spPr>
        <p:txBody>
          <a:bodyPr wrap="square" rtlCol="0">
            <a:spAutoFit/>
          </a:bodyPr>
          <a:lstStyle/>
          <a:p>
            <a:r>
              <a:rPr lang="en-US" sz="1600" b="1" u="sng" dirty="0" smtClean="0"/>
              <a:t>Latency </a:t>
            </a:r>
            <a:r>
              <a:rPr lang="en-US" sz="1600" b="1" u="sng" dirty="0" smtClean="0"/>
              <a:t>Arbitrage</a:t>
            </a:r>
            <a:endParaRPr lang="en-US" sz="1600" u="sng" dirty="0"/>
          </a:p>
          <a:p>
            <a:r>
              <a:rPr lang="en-US" sz="1600" dirty="0" smtClean="0"/>
              <a:t>Latency refer </a:t>
            </a:r>
            <a:r>
              <a:rPr lang="en-US" sz="1600" dirty="0"/>
              <a:t>to the </a:t>
            </a:r>
            <a:r>
              <a:rPr lang="en-US" sz="1600" b="1" dirty="0">
                <a:solidFill>
                  <a:srgbClr val="0070C0"/>
                </a:solidFill>
              </a:rPr>
              <a:t>delay</a:t>
            </a:r>
            <a:r>
              <a:rPr lang="en-US" sz="1600" dirty="0">
                <a:solidFill>
                  <a:srgbClr val="0070C0"/>
                </a:solidFill>
              </a:rPr>
              <a:t> </a:t>
            </a:r>
            <a:r>
              <a:rPr lang="en-US" sz="1600" dirty="0"/>
              <a:t>between your instructions and the time it takes for them to be </a:t>
            </a:r>
            <a:r>
              <a:rPr lang="en-US" sz="1600" dirty="0" smtClean="0"/>
              <a:t>executed</a:t>
            </a:r>
            <a:r>
              <a:rPr lang="en-US" sz="1600" dirty="0"/>
              <a:t>. Latency </a:t>
            </a:r>
            <a:r>
              <a:rPr lang="en-US" sz="1600" dirty="0" smtClean="0"/>
              <a:t>Arbitrage derives </a:t>
            </a:r>
            <a:r>
              <a:rPr lang="en-US" sz="1600" dirty="0"/>
              <a:t>its advantage by receiving and acting on market information faster than other market </a:t>
            </a:r>
            <a:r>
              <a:rPr lang="en-US" sz="1600" dirty="0" smtClean="0"/>
              <a:t>participants and “</a:t>
            </a:r>
            <a:r>
              <a:rPr lang="en-US" sz="1600" b="1" dirty="0" smtClean="0">
                <a:solidFill>
                  <a:srgbClr val="0070C0"/>
                </a:solidFill>
              </a:rPr>
              <a:t>front-run</a:t>
            </a:r>
            <a:r>
              <a:rPr lang="en-US" sz="1600" dirty="0"/>
              <a:t>” </a:t>
            </a:r>
            <a:r>
              <a:rPr lang="en-US" sz="1600" dirty="0" smtClean="0"/>
              <a:t>their orders. It is popular </a:t>
            </a:r>
            <a:r>
              <a:rPr lang="en-US" sz="1600" dirty="0" smtClean="0"/>
              <a:t>in US (not in </a:t>
            </a:r>
            <a:r>
              <a:rPr lang="en-US" sz="1600" dirty="0" smtClean="0"/>
              <a:t>HK) because US has many different trading </a:t>
            </a:r>
            <a:r>
              <a:rPr lang="en-US" sz="1600" dirty="0"/>
              <a:t>venues (ECN - Electronic Communication </a:t>
            </a:r>
            <a:r>
              <a:rPr lang="en-US" sz="1600" dirty="0" smtClean="0"/>
              <a:t>Network)</a:t>
            </a:r>
            <a:endParaRPr lang="en-US" sz="1600" dirty="0"/>
          </a:p>
        </p:txBody>
      </p:sp>
      <p:pic>
        <p:nvPicPr>
          <p:cNvPr id="3074" name="Picture 2" descr="https://tradeproacademy.com/newsitedevelopment/wp-content/uploads/2019/01/Latency-Arbitrage-Example-1024x57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717032"/>
            <a:ext cx="3584399"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594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For extreme speed and low latency, it requires </a:t>
            </a:r>
            <a:r>
              <a:rPr lang="en-US" sz="1800" b="1" dirty="0" smtClean="0">
                <a:solidFill>
                  <a:srgbClr val="0070C0"/>
                </a:solidFill>
              </a:rPr>
              <a:t>expensive infrastructure and hardware</a:t>
            </a: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98</a:t>
            </a:fld>
            <a:endParaRPr lang="en-US" sz="1400" dirty="0">
              <a:latin typeface="Arial" charset="0"/>
            </a:endParaRPr>
          </a:p>
        </p:txBody>
      </p:sp>
      <p:pic>
        <p:nvPicPr>
          <p:cNvPr id="103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636912"/>
            <a:ext cx="2728304" cy="1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Algo - Arbitrage</a:t>
            </a:r>
            <a:endParaRPr lang="en-US" dirty="0"/>
          </a:p>
        </p:txBody>
      </p:sp>
      <p:sp>
        <p:nvSpPr>
          <p:cNvPr id="2" name="TextBox 1"/>
          <p:cNvSpPr txBox="1"/>
          <p:nvPr/>
        </p:nvSpPr>
        <p:spPr>
          <a:xfrm>
            <a:off x="539552" y="2636912"/>
            <a:ext cx="5472608" cy="3293209"/>
          </a:xfrm>
          <a:prstGeom prst="rect">
            <a:avLst/>
          </a:prstGeom>
          <a:noFill/>
        </p:spPr>
        <p:txBody>
          <a:bodyPr wrap="square" rtlCol="0">
            <a:spAutoFit/>
          </a:bodyPr>
          <a:lstStyle/>
          <a:p>
            <a:r>
              <a:rPr lang="en-US" sz="1600" b="1" u="sng" dirty="0"/>
              <a:t>Co-location</a:t>
            </a:r>
            <a:r>
              <a:rPr lang="en-US" sz="1600" u="sng" dirty="0"/>
              <a:t> </a:t>
            </a:r>
            <a:endParaRPr lang="en-US" sz="1600" u="sng" dirty="0" smtClean="0"/>
          </a:p>
          <a:p>
            <a:r>
              <a:rPr lang="en-US" sz="1600" dirty="0" smtClean="0"/>
              <a:t>Host </a:t>
            </a:r>
            <a:r>
              <a:rPr lang="en-US" sz="1600" dirty="0"/>
              <a:t>the trading systems </a:t>
            </a:r>
            <a:r>
              <a:rPr lang="en-US" sz="1600" b="1" dirty="0">
                <a:solidFill>
                  <a:srgbClr val="0070C0"/>
                </a:solidFill>
              </a:rPr>
              <a:t>closer or at the exchange premise </a:t>
            </a:r>
          </a:p>
          <a:p>
            <a:pPr lvl="1">
              <a:buFont typeface="Arial" panose="020B0604020202020204" pitchFamily="34" charset="0"/>
              <a:buChar char="•"/>
            </a:pPr>
            <a:r>
              <a:rPr lang="en-US" sz="1600" dirty="0" smtClean="0"/>
              <a:t> receive </a:t>
            </a:r>
            <a:r>
              <a:rPr lang="en-US" sz="1600" b="1" dirty="0">
                <a:solidFill>
                  <a:srgbClr val="0070C0"/>
                </a:solidFill>
              </a:rPr>
              <a:t>market data </a:t>
            </a:r>
            <a:r>
              <a:rPr lang="en-US" sz="1600" dirty="0"/>
              <a:t>and signal faster</a:t>
            </a:r>
          </a:p>
          <a:p>
            <a:pPr lvl="1">
              <a:buFont typeface="Arial" panose="020B0604020202020204" pitchFamily="34" charset="0"/>
              <a:buChar char="•"/>
            </a:pPr>
            <a:r>
              <a:rPr lang="en-US" sz="1600" dirty="0" smtClean="0"/>
              <a:t> increase </a:t>
            </a:r>
            <a:r>
              <a:rPr lang="en-US" sz="1600" dirty="0"/>
              <a:t>the speed of </a:t>
            </a:r>
            <a:r>
              <a:rPr lang="en-US" sz="1600" b="1" dirty="0" smtClean="0">
                <a:solidFill>
                  <a:srgbClr val="0070C0"/>
                </a:solidFill>
              </a:rPr>
              <a:t>transactions</a:t>
            </a:r>
          </a:p>
          <a:p>
            <a:pPr lvl="1">
              <a:buFont typeface="Arial" panose="020B0604020202020204" pitchFamily="34" charset="0"/>
              <a:buChar char="•"/>
            </a:pPr>
            <a:r>
              <a:rPr lang="en-US" sz="1600" dirty="0" smtClean="0">
                <a:hlinkClick r:id="rId4"/>
              </a:rPr>
              <a:t> </a:t>
            </a:r>
            <a:r>
              <a:rPr lang="en-US" sz="1600" dirty="0" err="1" smtClean="0">
                <a:hlinkClick r:id="rId4"/>
              </a:rPr>
              <a:t>HKEx</a:t>
            </a:r>
            <a:r>
              <a:rPr lang="en-US" sz="1600" dirty="0" smtClean="0">
                <a:hlinkClick r:id="rId4"/>
              </a:rPr>
              <a:t> </a:t>
            </a:r>
            <a:r>
              <a:rPr lang="en-US" sz="1600" dirty="0">
                <a:hlinkClick r:id="rId4"/>
              </a:rPr>
              <a:t>Data Centre and Hosting Services</a:t>
            </a:r>
            <a:endParaRPr lang="en-US" sz="1600" dirty="0"/>
          </a:p>
          <a:p>
            <a:pPr lvl="1">
              <a:buFont typeface="Arial" panose="020B0604020202020204" pitchFamily="34" charset="0"/>
              <a:buChar char="•"/>
            </a:pPr>
            <a:endParaRPr lang="en-US" sz="1600" b="1" dirty="0">
              <a:solidFill>
                <a:srgbClr val="0070C0"/>
              </a:solidFill>
            </a:endParaRPr>
          </a:p>
          <a:p>
            <a:pPr lvl="1">
              <a:buFont typeface="Arial" panose="020B0604020202020204" pitchFamily="34" charset="0"/>
              <a:buChar char="•"/>
            </a:pPr>
            <a:endParaRPr lang="en-US" sz="1600" b="1" dirty="0">
              <a:solidFill>
                <a:srgbClr val="0070C0"/>
              </a:solidFill>
            </a:endParaRPr>
          </a:p>
          <a:p>
            <a:r>
              <a:rPr lang="en-US" sz="1600" b="1" u="sng" dirty="0" smtClean="0"/>
              <a:t>FPGA </a:t>
            </a:r>
            <a:r>
              <a:rPr lang="en-US" sz="1600" b="1" u="sng" dirty="0" smtClean="0">
                <a:solidFill>
                  <a:srgbClr val="292934"/>
                </a:solidFill>
              </a:rPr>
              <a:t>(Field-Programmable Gate </a:t>
            </a:r>
            <a:r>
              <a:rPr lang="en-US" sz="1600" b="1" u="sng" dirty="0">
                <a:solidFill>
                  <a:srgbClr val="292934"/>
                </a:solidFill>
              </a:rPr>
              <a:t>Array)</a:t>
            </a:r>
            <a:endParaRPr lang="en-US" sz="1600" b="1" u="sng" dirty="0" smtClean="0">
              <a:solidFill>
                <a:srgbClr val="0070C0"/>
              </a:solidFill>
            </a:endParaRPr>
          </a:p>
          <a:p>
            <a:r>
              <a:rPr lang="en-US" sz="1600" dirty="0" smtClean="0">
                <a:solidFill>
                  <a:srgbClr val="292934"/>
                </a:solidFill>
              </a:rPr>
              <a:t>Program </a:t>
            </a:r>
            <a:r>
              <a:rPr lang="en-US" sz="1600" dirty="0">
                <a:solidFill>
                  <a:srgbClr val="292934"/>
                </a:solidFill>
              </a:rPr>
              <a:t>the trading logic directly in the FPGA </a:t>
            </a:r>
            <a:r>
              <a:rPr lang="en-US" sz="1600" dirty="0" smtClean="0">
                <a:solidFill>
                  <a:srgbClr val="292934"/>
                </a:solidFill>
              </a:rPr>
              <a:t>hardware </a:t>
            </a:r>
          </a:p>
          <a:p>
            <a:r>
              <a:rPr lang="en-US" sz="1600" dirty="0" smtClean="0">
                <a:solidFill>
                  <a:srgbClr val="292934"/>
                </a:solidFill>
                <a:hlinkClick r:id="rId5"/>
              </a:rPr>
              <a:t>In </a:t>
            </a:r>
            <a:r>
              <a:rPr lang="en-US" sz="1600" dirty="0">
                <a:solidFill>
                  <a:srgbClr val="292934"/>
                </a:solidFill>
                <a:hlinkClick r:id="rId5"/>
              </a:rPr>
              <a:t>Pursuit of Ultra-Low Latency: FPGA in High-Frequency Trading</a:t>
            </a:r>
            <a:endParaRPr lang="en-US" sz="1600" dirty="0">
              <a:hlinkClick r:id=""/>
            </a:endParaRPr>
          </a:p>
          <a:p>
            <a:endParaRPr lang="en-US" sz="1600" dirty="0"/>
          </a:p>
        </p:txBody>
      </p:sp>
      <p:pic>
        <p:nvPicPr>
          <p:cNvPr id="8" name="Picture 2" descr="FPGA的圖片搜尋結果"/>
          <p:cNvPicPr>
            <a:picLocks noChangeAspect="1" noChangeArrowheads="1"/>
          </p:cNvPicPr>
          <p:nvPr/>
        </p:nvPicPr>
        <p:blipFill rotWithShape="1">
          <a:blip r:embed="rId6">
            <a:extLst>
              <a:ext uri="{28A0092B-C50C-407E-A947-70E740481C1C}">
                <a14:useLocalDpi xmlns:a14="http://schemas.microsoft.com/office/drawing/2010/main" val="0"/>
              </a:ext>
            </a:extLst>
          </a:blip>
          <a:srcRect l="2398" t="15064" r="3450" b="17393"/>
          <a:stretch/>
        </p:blipFill>
        <p:spPr bwMode="auto">
          <a:xfrm>
            <a:off x="6156176" y="4653136"/>
            <a:ext cx="2304256" cy="165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159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395536" y="1700808"/>
            <a:ext cx="810761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smtClean="0">
              <a:hlinkClick r:id="rId3"/>
            </a:endParaRPr>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99</a:t>
            </a:fld>
            <a:endParaRPr lang="en-US" sz="1400" dirty="0">
              <a:latin typeface="Arial" charset="0"/>
            </a:endParaRPr>
          </a:p>
        </p:txBody>
      </p:sp>
      <p:sp>
        <p:nvSpPr>
          <p:cNvPr id="6" name="Title 2"/>
          <p:cNvSpPr txBox="1">
            <a:spLocks/>
          </p:cNvSpPr>
          <p:nvPr/>
        </p:nvSpPr>
        <p:spPr>
          <a:xfrm>
            <a:off x="0" y="620713"/>
            <a:ext cx="8077200" cy="10001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Algo - Arbitrage</a:t>
            </a:r>
            <a:endParaRPr lang="en-US" dirty="0"/>
          </a:p>
        </p:txBody>
      </p:sp>
      <p:sp>
        <p:nvSpPr>
          <p:cNvPr id="2" name="TextBox 1"/>
          <p:cNvSpPr txBox="1"/>
          <p:nvPr/>
        </p:nvSpPr>
        <p:spPr>
          <a:xfrm>
            <a:off x="412700" y="1749971"/>
            <a:ext cx="7831708" cy="3046988"/>
          </a:xfrm>
          <a:prstGeom prst="rect">
            <a:avLst/>
          </a:prstGeom>
          <a:noFill/>
        </p:spPr>
        <p:txBody>
          <a:bodyPr wrap="square" rtlCol="0">
            <a:spAutoFit/>
          </a:bodyPr>
          <a:lstStyle/>
          <a:p>
            <a:r>
              <a:rPr lang="en-US" sz="1600" b="1" u="sng" dirty="0" smtClean="0"/>
              <a:t>Counter Measure by big company</a:t>
            </a:r>
          </a:p>
          <a:p>
            <a:r>
              <a:rPr lang="en-US" sz="1600" dirty="0" smtClean="0"/>
              <a:t>Executing </a:t>
            </a:r>
            <a:r>
              <a:rPr lang="en-US" sz="1600" b="1" dirty="0" err="1">
                <a:solidFill>
                  <a:srgbClr val="0070C0"/>
                </a:solidFill>
              </a:rPr>
              <a:t>synchronised</a:t>
            </a:r>
            <a:r>
              <a:rPr lang="en-US" sz="1600" b="1" dirty="0">
                <a:solidFill>
                  <a:srgbClr val="0070C0"/>
                </a:solidFill>
              </a:rPr>
              <a:t> trades in multiple exchanges</a:t>
            </a:r>
            <a:r>
              <a:rPr lang="en-US" sz="1600" dirty="0"/>
              <a:t>, consisting of </a:t>
            </a:r>
            <a:r>
              <a:rPr lang="en-US" sz="1600" b="1" dirty="0" smtClean="0">
                <a:solidFill>
                  <a:srgbClr val="0070C0"/>
                </a:solidFill>
              </a:rPr>
              <a:t>atomic </a:t>
            </a:r>
            <a:r>
              <a:rPr lang="en-US" sz="1600" b="1" dirty="0">
                <a:solidFill>
                  <a:srgbClr val="0070C0"/>
                </a:solidFill>
              </a:rPr>
              <a:t>clocks</a:t>
            </a:r>
            <a:r>
              <a:rPr lang="en-US" sz="1600" dirty="0"/>
              <a:t> </a:t>
            </a:r>
            <a:r>
              <a:rPr lang="en-US" sz="1600" dirty="0" err="1"/>
              <a:t>meticulouly</a:t>
            </a:r>
            <a:r>
              <a:rPr lang="en-US" sz="1600" dirty="0"/>
              <a:t> calibrated to vibrations of irradiated cesium atoms to sync orders to within a few </a:t>
            </a:r>
            <a:r>
              <a:rPr lang="en-US" sz="1600" b="1" dirty="0">
                <a:solidFill>
                  <a:srgbClr val="0070C0"/>
                </a:solidFill>
              </a:rPr>
              <a:t>billionths of a </a:t>
            </a:r>
            <a:r>
              <a:rPr lang="en-US" sz="1600" b="1" dirty="0" smtClean="0">
                <a:solidFill>
                  <a:srgbClr val="0070C0"/>
                </a:solidFill>
              </a:rPr>
              <a:t>second (nanosecond)</a:t>
            </a:r>
            <a:r>
              <a:rPr lang="en-US" sz="1600" dirty="0" smtClean="0"/>
              <a:t>. The </a:t>
            </a:r>
            <a:r>
              <a:rPr lang="en-US" sz="1600" dirty="0"/>
              <a:t>smaller orders are sent to servers located as close to the exchanges as possible, along with instructions on the precise times that they should be executed. </a:t>
            </a:r>
            <a:r>
              <a:rPr lang="en-US" sz="1600" dirty="0" smtClean="0"/>
              <a:t>The </a:t>
            </a:r>
            <a:r>
              <a:rPr lang="en-US" sz="1600" dirty="0"/>
              <a:t>co-located servers sync their transactions so that HFT firms won’t have enough time to identify an order on one exchange and then race to another to trade against </a:t>
            </a:r>
            <a:r>
              <a:rPr lang="en-US" sz="1600" dirty="0" smtClean="0"/>
              <a:t>it.</a:t>
            </a:r>
          </a:p>
          <a:p>
            <a:r>
              <a:rPr lang="en-US" sz="1600" dirty="0" smtClean="0">
                <a:hlinkClick r:id="rId4"/>
              </a:rPr>
              <a:t>Renaissance </a:t>
            </a:r>
            <a:r>
              <a:rPr lang="en-US" sz="1600" dirty="0">
                <a:hlinkClick r:id="rId4"/>
              </a:rPr>
              <a:t>Technologies Aims at HFT by Using Atomic Clock</a:t>
            </a:r>
            <a:endParaRPr lang="en-US" sz="1600" dirty="0"/>
          </a:p>
          <a:p>
            <a:endParaRPr lang="en-US" sz="1600" dirty="0" smtClean="0"/>
          </a:p>
          <a:p>
            <a:endParaRPr lang="en-US" sz="1600" dirty="0" smtClean="0"/>
          </a:p>
          <a:p>
            <a:endParaRPr lang="en-US" sz="1600" dirty="0"/>
          </a:p>
        </p:txBody>
      </p:sp>
      <p:pic>
        <p:nvPicPr>
          <p:cNvPr id="1028" name="Picture 4" descr="相關圖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764" y="86260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se logo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224" y="4748336"/>
            <a:ext cx="1488976" cy="148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4391233"/>
            <a:ext cx="6063319" cy="2308324"/>
          </a:xfrm>
          <a:prstGeom prst="rect">
            <a:avLst/>
          </a:prstGeom>
          <a:noFill/>
        </p:spPr>
        <p:txBody>
          <a:bodyPr wrap="square" rtlCol="0">
            <a:spAutoFit/>
          </a:bodyPr>
          <a:lstStyle/>
          <a:p>
            <a:r>
              <a:rPr lang="en-US" sz="1600" b="1" u="sng" dirty="0"/>
              <a:t>Regulator </a:t>
            </a:r>
          </a:p>
          <a:p>
            <a:r>
              <a:rPr lang="en-US" sz="1600" dirty="0" smtClean="0"/>
              <a:t>Latency arbitrage is unfair </a:t>
            </a:r>
            <a:r>
              <a:rPr lang="en-US" sz="1600" dirty="0"/>
              <a:t>to </a:t>
            </a:r>
            <a:r>
              <a:rPr lang="en-US" sz="1600" b="1" dirty="0" smtClean="0">
                <a:solidFill>
                  <a:srgbClr val="0070C0"/>
                </a:solidFill>
              </a:rPr>
              <a:t>retailers </a:t>
            </a:r>
            <a:r>
              <a:rPr lang="en-US" sz="1600" b="1" dirty="0">
                <a:solidFill>
                  <a:srgbClr val="0070C0"/>
                </a:solidFill>
              </a:rPr>
              <a:t>or smaller participants </a:t>
            </a:r>
            <a:r>
              <a:rPr lang="en-US" sz="1600" dirty="0" smtClean="0"/>
              <a:t>that do not </a:t>
            </a:r>
            <a:r>
              <a:rPr lang="en-US" sz="1600" dirty="0"/>
              <a:t>have the resource to build sophistication trading </a:t>
            </a:r>
            <a:r>
              <a:rPr lang="en-US" sz="1600" dirty="0" smtClean="0"/>
              <a:t>infrastructure. The </a:t>
            </a:r>
            <a:r>
              <a:rPr lang="en-US" sz="1600" dirty="0"/>
              <a:t>New York Stock Exchange (NYSE) has won approval to implement its proposed </a:t>
            </a:r>
            <a:r>
              <a:rPr lang="en-US" sz="1600" b="1" dirty="0">
                <a:solidFill>
                  <a:srgbClr val="0070C0"/>
                </a:solidFill>
              </a:rPr>
              <a:t>350-microsecond delay </a:t>
            </a:r>
            <a:r>
              <a:rPr lang="en-US" sz="1600" dirty="0"/>
              <a:t>on NYSE </a:t>
            </a:r>
            <a:r>
              <a:rPr lang="en-US" sz="1600" dirty="0" smtClean="0"/>
              <a:t>MKT which </a:t>
            </a:r>
            <a:r>
              <a:rPr lang="en-US" sz="1600" b="1" dirty="0" smtClean="0">
                <a:solidFill>
                  <a:srgbClr val="0070C0"/>
                </a:solidFill>
              </a:rPr>
              <a:t>slow </a:t>
            </a:r>
            <a:r>
              <a:rPr lang="en-US" sz="1600" b="1" dirty="0">
                <a:solidFill>
                  <a:srgbClr val="0070C0"/>
                </a:solidFill>
              </a:rPr>
              <a:t>down </a:t>
            </a:r>
            <a:r>
              <a:rPr lang="en-US" sz="1600" b="1" dirty="0" smtClean="0">
                <a:solidFill>
                  <a:srgbClr val="0070C0"/>
                </a:solidFill>
              </a:rPr>
              <a:t>the high-frequency </a:t>
            </a:r>
            <a:r>
              <a:rPr lang="en-US" sz="1600" b="1" dirty="0">
                <a:solidFill>
                  <a:srgbClr val="0070C0"/>
                </a:solidFill>
              </a:rPr>
              <a:t>traders</a:t>
            </a:r>
            <a:r>
              <a:rPr lang="en-US" sz="1600" dirty="0"/>
              <a:t> </a:t>
            </a:r>
            <a:r>
              <a:rPr lang="en-US" sz="1600" dirty="0" smtClean="0"/>
              <a:t>and level </a:t>
            </a:r>
            <a:r>
              <a:rPr lang="en-US" sz="1600" dirty="0"/>
              <a:t>the playing </a:t>
            </a:r>
            <a:r>
              <a:rPr lang="en-US" sz="1600" dirty="0" smtClean="0"/>
              <a:t>field.</a:t>
            </a:r>
          </a:p>
          <a:p>
            <a:r>
              <a:rPr lang="en-US" sz="1600" dirty="0" smtClean="0">
                <a:hlinkClick r:id="rId7"/>
              </a:rPr>
              <a:t>NYSE </a:t>
            </a:r>
            <a:r>
              <a:rPr lang="en-US" sz="1600" dirty="0">
                <a:hlinkClick r:id="rId7"/>
              </a:rPr>
              <a:t>gets speed bump approval from SEC</a:t>
            </a:r>
            <a:endParaRPr lang="en-US" sz="1600" dirty="0"/>
          </a:p>
          <a:p>
            <a:endParaRPr lang="en-US" sz="1600" dirty="0"/>
          </a:p>
        </p:txBody>
      </p:sp>
    </p:spTree>
    <p:extLst>
      <p:ext uri="{BB962C8B-B14F-4D97-AF65-F5344CB8AC3E}">
        <p14:creationId xmlns:p14="http://schemas.microsoft.com/office/powerpoint/2010/main" val="41372805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1733</TotalTime>
  <Words>8233</Words>
  <Application>Microsoft Office PowerPoint</Application>
  <PresentationFormat>On-screen Show (4:3)</PresentationFormat>
  <Paragraphs>1512</Paragraphs>
  <Slides>116</Slides>
  <Notes>24</Notes>
  <HiddenSlides>0</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Clarity</vt:lpstr>
      <vt:lpstr> Algorithmic and  High-Frequency Trading Algorithmic Trading Strategies </vt:lpstr>
      <vt:lpstr>My Background</vt:lpstr>
      <vt:lpstr>My Work</vt:lpstr>
      <vt:lpstr>My Work</vt:lpstr>
      <vt:lpstr>Course Content</vt:lpstr>
      <vt:lpstr>Approach</vt:lpstr>
      <vt:lpstr>Assessment</vt:lpstr>
      <vt:lpstr>Google Colab</vt:lpstr>
      <vt:lpstr>History of trading</vt:lpstr>
      <vt:lpstr>History of trading</vt:lpstr>
      <vt:lpstr>Major Event: 1987-10-19 Black Monday </vt:lpstr>
      <vt:lpstr>Major Event: 2010-05-06 Flash Crash</vt:lpstr>
      <vt:lpstr>Industrial Practice – Biz </vt:lpstr>
      <vt:lpstr>Industrial Practice – Biz </vt:lpstr>
      <vt:lpstr>Industrial Practice – Players </vt:lpstr>
      <vt:lpstr>Industrial Practice – Players </vt:lpstr>
      <vt:lpstr>Type of Algos</vt:lpstr>
      <vt:lpstr>Trading Strategies – Prop Trading</vt:lpstr>
      <vt:lpstr>Trading Strategies – Prop Trading</vt:lpstr>
      <vt:lpstr>Trading Strategies – HK Warrant</vt:lpstr>
      <vt:lpstr>Trading Strategies – HK Warrant</vt:lpstr>
      <vt:lpstr>Trading Strategies – HK Warrant</vt:lpstr>
      <vt:lpstr>Trading Strategies – HK Warrant</vt:lpstr>
      <vt:lpstr>Trading Strategies – HK Warrant</vt:lpstr>
      <vt:lpstr>Trading Strategies – HK Warrant</vt:lpstr>
      <vt:lpstr>Trading Strategies – HK Small Caps</vt:lpstr>
      <vt:lpstr>Trading Strategies – HK Small Caps</vt:lpstr>
      <vt:lpstr>Trading Strategies – HK Small Caps</vt:lpstr>
      <vt:lpstr>Trading Strategies – HKFE Wave Trading</vt:lpstr>
      <vt:lpstr>Trading Strategies – HKFE Wave Trading</vt:lpstr>
      <vt:lpstr>Chart Patterns for Futures Trading</vt:lpstr>
      <vt:lpstr>Signals for Futures Trading</vt:lpstr>
      <vt:lpstr>Demo: Bit Coin Trading</vt:lpstr>
      <vt:lpstr>Demo: Bit Coin Trading</vt:lpstr>
      <vt:lpstr>Demo: Bit Coin Trading</vt:lpstr>
      <vt:lpstr>Demo: Bit Coin Trading</vt:lpstr>
      <vt:lpstr>Demo: Bit Coin Trading</vt:lpstr>
      <vt:lpstr>Agency Execution Algos</vt:lpstr>
      <vt:lpstr>Basic Market Micro-structure</vt:lpstr>
      <vt:lpstr>Basic Market Micro-structure</vt:lpstr>
      <vt:lpstr>Basic Market Micro-structure</vt:lpstr>
      <vt:lpstr>Basic Market Micro-structure</vt:lpstr>
      <vt:lpstr>Type 1: Reduce Signalling Algos</vt:lpstr>
      <vt:lpstr>Algo - Stealth</vt:lpstr>
      <vt:lpstr>Algo - Stealth</vt:lpstr>
      <vt:lpstr>Algo - Stealth</vt:lpstr>
      <vt:lpstr>Algo - Iceberg and Peg</vt:lpstr>
      <vt:lpstr>Type 2: Benchmark Algos</vt:lpstr>
      <vt:lpstr>Algo - POV</vt:lpstr>
      <vt:lpstr>Algo - POV</vt:lpstr>
      <vt:lpstr>Algo - POV</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VWAP</vt:lpstr>
      <vt:lpstr>Algo - TWAP </vt:lpstr>
      <vt:lpstr>Algo – VWAP &amp; TWAP </vt:lpstr>
      <vt:lpstr>Algo - Implementation Shortfall</vt:lpstr>
      <vt:lpstr>Algo - Implementation Shortfall</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Algo – Market On Close</vt:lpstr>
      <vt:lpstr>Benchmark Algos</vt:lpstr>
      <vt:lpstr>Transaction Cost Analysis</vt:lpstr>
      <vt:lpstr>Transaction Cost Analysis</vt:lpstr>
      <vt:lpstr>Transaction Cost Analysis</vt:lpstr>
      <vt:lpstr>Transaction Cost Analysis</vt:lpstr>
      <vt:lpstr>Type 3: Multi-legs or Portfolio Algos</vt:lpstr>
      <vt:lpstr>PowerPoint Presentation</vt:lpstr>
      <vt:lpstr>PowerPoint Presentation</vt:lpstr>
      <vt:lpstr>Algo - Pair</vt:lpstr>
      <vt:lpstr>Algo - Pair</vt:lpstr>
      <vt:lpstr>Algo - Pair</vt:lpstr>
      <vt:lpstr>Algo - Pair</vt:lpstr>
      <vt:lpstr>Algo - Pair</vt:lpstr>
      <vt:lpstr>Algo - Market Making</vt:lpstr>
      <vt:lpstr>Algo - Market Making</vt:lpstr>
      <vt:lpstr>Algo - Market Making</vt:lpstr>
      <vt:lpstr>Algo - Market Making</vt:lpstr>
      <vt:lpstr>Algo - Market Making</vt:lpstr>
      <vt:lpstr>Algo - Arbitrage</vt:lpstr>
      <vt:lpstr>Algo - Arbitrage</vt:lpstr>
      <vt:lpstr>PowerPoint Presentation</vt:lpstr>
      <vt:lpstr>PowerPoint Presentation</vt:lpstr>
      <vt:lpstr>Exchange and Rules - Hours</vt:lpstr>
      <vt:lpstr>Exchange and Rules - Auction</vt:lpstr>
      <vt:lpstr>Exchange and Rules – HK Closing</vt:lpstr>
      <vt:lpstr>Exchange and Rules – Short Sell </vt:lpstr>
      <vt:lpstr>Exchange and Rules - Trade</vt:lpstr>
      <vt:lpstr>Exchange and Rules - Lot &amp; Tick </vt:lpstr>
      <vt:lpstr>Exchange and Rules – Price Range  </vt:lpstr>
      <vt:lpstr>Exchange and Rules - Volatility  </vt:lpstr>
      <vt:lpstr>Exchange and Rules – HK</vt:lpstr>
      <vt:lpstr>Exchange and Rules - Highlights</vt:lpstr>
      <vt:lpstr>Exchange and Rules - Highlights</vt:lpstr>
      <vt:lpstr>Error &amp; Risk Control</vt:lpstr>
      <vt:lpstr>Error &amp; Risk Control</vt:lpstr>
      <vt:lpstr>Error &amp; Risk Control</vt:lpstr>
      <vt:lpstr>Dark Pool and Internal Crossing</vt:lpstr>
      <vt:lpstr>Dark Pool and Internal Crossing</vt:lpstr>
      <vt:lpstr>Dark Pool and Internal Crossing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80</cp:revision>
  <dcterms:created xsi:type="dcterms:W3CDTF">2019-12-25T09:41:43Z</dcterms:created>
  <dcterms:modified xsi:type="dcterms:W3CDTF">2020-01-19T11:00:44Z</dcterms:modified>
</cp:coreProperties>
</file>